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70"/>
  </p:notesMasterIdLst>
  <p:handoutMasterIdLst>
    <p:handoutMasterId r:id="rId71"/>
  </p:handoutMasterIdLst>
  <p:sldIdLst>
    <p:sldId id="256" r:id="rId3"/>
    <p:sldId id="270" r:id="rId4"/>
    <p:sldId id="447" r:id="rId5"/>
    <p:sldId id="448" r:id="rId6"/>
    <p:sldId id="449" r:id="rId7"/>
    <p:sldId id="466" r:id="rId8"/>
    <p:sldId id="450" r:id="rId9"/>
    <p:sldId id="451" r:id="rId10"/>
    <p:sldId id="452" r:id="rId11"/>
    <p:sldId id="453" r:id="rId12"/>
    <p:sldId id="454" r:id="rId13"/>
    <p:sldId id="455" r:id="rId14"/>
    <p:sldId id="456" r:id="rId15"/>
    <p:sldId id="457" r:id="rId16"/>
    <p:sldId id="458" r:id="rId17"/>
    <p:sldId id="459" r:id="rId18"/>
    <p:sldId id="460" r:id="rId19"/>
    <p:sldId id="461" r:id="rId20"/>
    <p:sldId id="462" r:id="rId21"/>
    <p:sldId id="463" r:id="rId22"/>
    <p:sldId id="464" r:id="rId23"/>
    <p:sldId id="465" r:id="rId24"/>
    <p:sldId id="371" r:id="rId25"/>
    <p:sldId id="404" r:id="rId26"/>
    <p:sldId id="405" r:id="rId27"/>
    <p:sldId id="406" r:id="rId28"/>
    <p:sldId id="407" r:id="rId29"/>
    <p:sldId id="408" r:id="rId30"/>
    <p:sldId id="409" r:id="rId31"/>
    <p:sldId id="410" r:id="rId32"/>
    <p:sldId id="411" r:id="rId33"/>
    <p:sldId id="412" r:id="rId34"/>
    <p:sldId id="413" r:id="rId35"/>
    <p:sldId id="414" r:id="rId36"/>
    <p:sldId id="415" r:id="rId37"/>
    <p:sldId id="416" r:id="rId38"/>
    <p:sldId id="417" r:id="rId39"/>
    <p:sldId id="418" r:id="rId40"/>
    <p:sldId id="419" r:id="rId41"/>
    <p:sldId id="420" r:id="rId42"/>
    <p:sldId id="421" r:id="rId43"/>
    <p:sldId id="422" r:id="rId44"/>
    <p:sldId id="372" r:id="rId45"/>
    <p:sldId id="423" r:id="rId46"/>
    <p:sldId id="424" r:id="rId47"/>
    <p:sldId id="425" r:id="rId48"/>
    <p:sldId id="426" r:id="rId49"/>
    <p:sldId id="427" r:id="rId50"/>
    <p:sldId id="428" r:id="rId51"/>
    <p:sldId id="403" r:id="rId52"/>
    <p:sldId id="430" r:id="rId53"/>
    <p:sldId id="431" r:id="rId54"/>
    <p:sldId id="432" r:id="rId55"/>
    <p:sldId id="433" r:id="rId56"/>
    <p:sldId id="434" r:id="rId57"/>
    <p:sldId id="435" r:id="rId58"/>
    <p:sldId id="436" r:id="rId59"/>
    <p:sldId id="437" r:id="rId60"/>
    <p:sldId id="438" r:id="rId61"/>
    <p:sldId id="439" r:id="rId62"/>
    <p:sldId id="440" r:id="rId63"/>
    <p:sldId id="441" r:id="rId64"/>
    <p:sldId id="442" r:id="rId65"/>
    <p:sldId id="443" r:id="rId66"/>
    <p:sldId id="444" r:id="rId67"/>
    <p:sldId id="445" r:id="rId68"/>
    <p:sldId id="446" r:id="rId69"/>
  </p:sldIdLst>
  <p:sldSz cx="9144000" cy="6858000" type="screen4x3"/>
  <p:notesSz cx="6881813" cy="9296400"/>
  <p:custDataLst>
    <p:tags r:id="rId72"/>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98475" autoAdjust="0"/>
  </p:normalViewPr>
  <p:slideViewPr>
    <p:cSldViewPr>
      <p:cViewPr>
        <p:scale>
          <a:sx n="60" d="100"/>
          <a:sy n="60" d="100"/>
        </p:scale>
        <p:origin x="-1518" y="-3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gs" Target="tags/tag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4/2/2013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4/2/2013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en.wikipedia.org/wiki/Prey" TargetMode="External"/><Relationship Id="rId3" Type="http://schemas.openxmlformats.org/officeDocument/2006/relationships/hyperlink" Target="http://en.wikipedia.org/wiki/Common_Buzzard" TargetMode="External"/><Relationship Id="rId7" Type="http://schemas.openxmlformats.org/officeDocument/2006/relationships/hyperlink" Target="http://en.wikipedia.org/wiki/Talons"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n.wikipedia.org/wiki/Beak" TargetMode="External"/><Relationship Id="rId5" Type="http://schemas.openxmlformats.org/officeDocument/2006/relationships/hyperlink" Target="http://en.wikipedia.org/wiki/Vulture" TargetMode="External"/><Relationship Id="rId10" Type="http://schemas.openxmlformats.org/officeDocument/2006/relationships/hyperlink" Target="http://en.wikipedia.org/wiki/Cliff" TargetMode="External"/><Relationship Id="rId4" Type="http://schemas.openxmlformats.org/officeDocument/2006/relationships/hyperlink" Target="http://en.wikipedia.org/wiki/Red-tailed_Hawk" TargetMode="External"/><Relationship Id="rId9" Type="http://schemas.openxmlformats.org/officeDocument/2006/relationships/hyperlink" Target="http://en.wikipedia.org/wiki/Diffraction"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668DB6FA-5F18-4591-B699-8F185593C08E}" type="slidenum">
              <a:rPr lang="en-US" smtClean="0">
                <a:latin typeface="Arial" pitchFamily="34" charset="0"/>
              </a:rPr>
              <a:pPr>
                <a:defRPr/>
              </a:pPr>
              <a:t>31</a:t>
            </a:fld>
            <a:endParaRPr lang="en-US" smtClean="0">
              <a:latin typeface="Arial" pitchFamily="34" charset="0"/>
            </a:endParaRPr>
          </a:p>
        </p:txBody>
      </p:sp>
      <p:sp>
        <p:nvSpPr>
          <p:cNvPr id="126979"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698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  </a:t>
            </a:r>
            <a:r>
              <a:rPr lang="en-US" smtClean="0">
                <a:latin typeface="Arial" pitchFamily="34" charset="0"/>
              </a:rPr>
              <a:t>The final part of the I.V.F statement asks students to think about the “</a:t>
            </a:r>
            <a:r>
              <a:rPr lang="en-US" b="1" smtClean="0">
                <a:latin typeface="Arial" pitchFamily="34" charset="0"/>
              </a:rPr>
              <a:t>big idea” of the text.”</a:t>
            </a:r>
            <a:r>
              <a:rPr lang="en-US" smtClean="0">
                <a:latin typeface="Arial" pitchFamily="34" charset="0"/>
              </a:rPr>
              <a:t>  Terms like “big concept” or “main idea” can also be used synonymously.</a:t>
            </a:r>
          </a:p>
          <a:p>
            <a:pPr eaLnBrk="1" hangingPunct="1"/>
            <a:r>
              <a:rPr lang="en-US" smtClean="0">
                <a:latin typeface="Arial" pitchFamily="34" charset="0"/>
              </a:rPr>
              <a:t>Look at your sentence, thus far. Ask yourself, “What does </a:t>
            </a:r>
            <a:r>
              <a:rPr lang="en-US" i="1" smtClean="0">
                <a:latin typeface="Arial" pitchFamily="34" charset="0"/>
              </a:rPr>
              <a:t>Cinderella </a:t>
            </a:r>
            <a:r>
              <a:rPr lang="en-US" smtClean="0">
                <a:latin typeface="Arial" pitchFamily="34" charset="0"/>
              </a:rPr>
              <a:t>_________?”  </a:t>
            </a:r>
            <a:r>
              <a:rPr lang="en-US" b="1" smtClean="0">
                <a:latin typeface="Arial" pitchFamily="34" charset="0"/>
              </a:rPr>
              <a:t>Insert your verb.</a:t>
            </a:r>
            <a:r>
              <a:rPr lang="en-US" smtClean="0">
                <a:latin typeface="Arial" pitchFamily="34" charset="0"/>
              </a:rPr>
              <a:t>  The answer to your question is “the big concept.”  </a:t>
            </a:r>
          </a:p>
          <a:p>
            <a:pPr eaLnBrk="1" hangingPunct="1"/>
            <a:r>
              <a:rPr lang="en-US" smtClean="0">
                <a:latin typeface="Arial" pitchFamily="34" charset="0"/>
              </a:rPr>
              <a:t>Take a few minutes to “finish your thought” by completing the</a:t>
            </a:r>
            <a:r>
              <a:rPr lang="en-US" b="1" smtClean="0">
                <a:latin typeface="Arial" pitchFamily="34" charset="0"/>
              </a:rPr>
              <a:t> object of the verb.</a:t>
            </a:r>
            <a:endParaRPr lang="en-US" b="1" i="1" smtClean="0">
              <a:latin typeface="Arial" pitchFamily="34" charset="0"/>
            </a:endParaRPr>
          </a:p>
          <a:p>
            <a:pPr eaLnBrk="1" hangingPunct="1"/>
            <a:r>
              <a:rPr lang="en-US" smtClean="0">
                <a:latin typeface="Arial" pitchFamily="34" charset="0"/>
              </a:rPr>
              <a:t>My example is </a:t>
            </a:r>
            <a:r>
              <a:rPr lang="en-US" i="1" smtClean="0">
                <a:latin typeface="Arial" pitchFamily="34" charset="0"/>
              </a:rPr>
              <a:t>(click) </a:t>
            </a:r>
            <a:r>
              <a:rPr lang="en-US" b="1" smtClean="0">
                <a:latin typeface="Arial" pitchFamily="34" charset="0"/>
              </a:rPr>
              <a:t>“how a young girl goes from rags to riches.”</a:t>
            </a:r>
          </a:p>
          <a:p>
            <a:pPr eaLnBrk="1" hangingPunct="1"/>
            <a:endParaRPr lang="en-US" b="1" smtClean="0">
              <a:latin typeface="Arial" pitchFamily="34" charset="0"/>
            </a:endParaRPr>
          </a:p>
          <a:p>
            <a:pPr eaLnBrk="1" hangingPunct="1"/>
            <a:r>
              <a:rPr lang="en-US" b="1" smtClean="0">
                <a:latin typeface="Arial" pitchFamily="34" charset="0"/>
              </a:rPr>
              <a:t>TAKES PRACTICE TO GET KIDS TO BE CONCISE!   Don’t want them to have run on sentences</a:t>
            </a:r>
          </a:p>
          <a:p>
            <a:pPr eaLnBrk="1" hangingPunct="1"/>
            <a:r>
              <a:rPr lang="en-US" smtClean="0">
                <a:latin typeface="Arial" pitchFamily="34" charset="0"/>
              </a:rPr>
              <a:t>Do narrative and use picture books.</a:t>
            </a:r>
          </a:p>
          <a:p>
            <a:pPr eaLnBrk="1" hangingPunct="1"/>
            <a:r>
              <a:rPr lang="en-US" smtClean="0">
                <a:latin typeface="Arial" pitchFamily="34" charset="0"/>
              </a:rPr>
              <a:t>Learn this process with easy text.</a:t>
            </a:r>
          </a:p>
          <a:p>
            <a:pPr eaLnBrk="1" hangingPunct="1"/>
            <a:r>
              <a:rPr lang="en-US" smtClean="0">
                <a:latin typeface="Arial" pitchFamily="34" charset="0"/>
              </a:rPr>
              <a:t>Practice, practice!!!!!!</a:t>
            </a:r>
          </a:p>
          <a:p>
            <a:pPr eaLnBrk="1" hangingPunct="1"/>
            <a:r>
              <a:rPr lang="en-US" smtClean="0">
                <a:latin typeface="Arial" pitchFamily="34" charset="0"/>
              </a:rPr>
              <a:t>Use stories kids are familiar with.</a:t>
            </a:r>
          </a:p>
          <a:p>
            <a:pPr eaLnBrk="1" hangingPunct="1"/>
            <a:r>
              <a:rPr lang="en-US" smtClean="0">
                <a:latin typeface="Arial" pitchFamily="34" charset="0"/>
              </a:rPr>
              <a:t>Just work on topic sentence; then work on fact outline</a:t>
            </a:r>
          </a:p>
          <a:p>
            <a:pPr eaLnBrk="1" hangingPunct="1"/>
            <a:endParaRPr lang="en-US" smtClean="0">
              <a:latin typeface="Arial" pitchFamily="34" charset="0"/>
            </a:endParaRPr>
          </a:p>
          <a:p>
            <a:pPr eaLnBrk="1" hangingPunct="1"/>
            <a:r>
              <a:rPr lang="en-US" b="1" smtClean="0">
                <a:latin typeface="Arial" pitchFamily="34" charset="0"/>
              </a:rPr>
              <a:t>For some students, this may be as far as you get.  Practice this skill with students until it becomes automatic.</a:t>
            </a:r>
          </a:p>
          <a:p>
            <a:pPr eaLnBrk="1" hangingPunct="1"/>
            <a:endParaRPr 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5C0D4C46-1AA8-43BB-9EEA-990CB60AE1B4}" type="slidenum">
              <a:rPr lang="en-US" smtClean="0">
                <a:latin typeface="Arial" pitchFamily="34" charset="0"/>
              </a:rPr>
              <a:pPr>
                <a:defRPr/>
              </a:pPr>
              <a:t>32</a:t>
            </a:fld>
            <a:endParaRPr lang="en-US" smtClean="0">
              <a:latin typeface="Arial" pitchFamily="34" charset="0"/>
            </a:endParaRPr>
          </a:p>
        </p:txBody>
      </p:sp>
      <p:sp>
        <p:nvSpPr>
          <p:cNvPr id="128003"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800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 </a:t>
            </a:r>
          </a:p>
          <a:p>
            <a:pPr eaLnBrk="1" hangingPunct="1"/>
            <a:r>
              <a:rPr lang="en-US" b="1" smtClean="0">
                <a:latin typeface="Arial" pitchFamily="34" charset="0"/>
              </a:rPr>
              <a:t> </a:t>
            </a:r>
            <a:r>
              <a:rPr lang="en-US" smtClean="0">
                <a:latin typeface="Arial" pitchFamily="34" charset="0"/>
              </a:rPr>
              <a:t>Students may also be asked to take the next step of summary writing and add the necessary words to make it into a</a:t>
            </a:r>
            <a:r>
              <a:rPr lang="en-US" b="1" smtClean="0">
                <a:latin typeface="Arial" pitchFamily="34" charset="0"/>
              </a:rPr>
              <a:t> “real sentence.”</a:t>
            </a:r>
          </a:p>
          <a:p>
            <a:pPr eaLnBrk="1" hangingPunct="1"/>
            <a:r>
              <a:rPr lang="en-US" smtClean="0">
                <a:latin typeface="Arial" pitchFamily="34" charset="0"/>
              </a:rPr>
              <a:t>Take a moment to add the necessary capitalization, articles, and punctuation to </a:t>
            </a:r>
            <a:r>
              <a:rPr lang="en-US" b="1" smtClean="0">
                <a:latin typeface="Arial" pitchFamily="34" charset="0"/>
              </a:rPr>
              <a:t>make this I.V.F. pre-write into a real sentence.</a:t>
            </a:r>
          </a:p>
          <a:p>
            <a:pPr eaLnBrk="1" hangingPunct="1"/>
            <a:r>
              <a:rPr lang="en-US" b="1" i="1" smtClean="0">
                <a:latin typeface="Arial" pitchFamily="34" charset="0"/>
              </a:rPr>
              <a:t>(click) Reveal your sentence.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pPr>
              <a:defRPr/>
            </a:pPr>
            <a:fld id="{EB567258-E295-4183-B184-1E24DE9E9313}" type="slidenum">
              <a:rPr lang="en-US" smtClean="0">
                <a:latin typeface="Arial" pitchFamily="34" charset="0"/>
              </a:rPr>
              <a:pPr>
                <a:defRPr/>
              </a:pPr>
              <a:t>33</a:t>
            </a:fld>
            <a:endParaRPr lang="en-US" smtClean="0">
              <a:latin typeface="Arial" pitchFamily="34" charset="0"/>
            </a:endParaRPr>
          </a:p>
        </p:txBody>
      </p:sp>
      <p:sp>
        <p:nvSpPr>
          <p:cNvPr id="129027"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902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For beginning writers, teachers often focus on three “</a:t>
            </a:r>
            <a:r>
              <a:rPr lang="en-US" b="1" smtClean="0">
                <a:latin typeface="Arial" pitchFamily="34" charset="0"/>
              </a:rPr>
              <a:t>magic” summary verbs</a:t>
            </a:r>
            <a:r>
              <a:rPr lang="en-US" smtClean="0">
                <a:latin typeface="Arial" pitchFamily="34" charset="0"/>
              </a:rPr>
              <a:t> – </a:t>
            </a:r>
          </a:p>
          <a:p>
            <a:pPr lvl="1" eaLnBrk="1" hangingPunct="1">
              <a:buFontTx/>
              <a:buChar char="•"/>
            </a:pPr>
            <a:r>
              <a:rPr lang="en-US" i="1" smtClean="0">
                <a:latin typeface="Arial" pitchFamily="34" charset="0"/>
              </a:rPr>
              <a:t>(click) </a:t>
            </a:r>
            <a:r>
              <a:rPr lang="en-US" smtClean="0">
                <a:latin typeface="Arial" pitchFamily="34" charset="0"/>
              </a:rPr>
              <a:t>describes</a:t>
            </a:r>
          </a:p>
          <a:p>
            <a:pPr lvl="1" eaLnBrk="1" hangingPunct="1">
              <a:buFontTx/>
              <a:buChar char="•"/>
            </a:pPr>
            <a:r>
              <a:rPr lang="en-US" i="1" smtClean="0">
                <a:latin typeface="Arial" pitchFamily="34" charset="0"/>
              </a:rPr>
              <a:t>(click) </a:t>
            </a:r>
            <a:r>
              <a:rPr lang="en-US" smtClean="0">
                <a:latin typeface="Arial" pitchFamily="34" charset="0"/>
              </a:rPr>
              <a:t>tells</a:t>
            </a:r>
          </a:p>
          <a:p>
            <a:pPr lvl="1" eaLnBrk="1" hangingPunct="1">
              <a:buFontTx/>
              <a:buChar char="•"/>
            </a:pPr>
            <a:r>
              <a:rPr lang="en-US" i="1" smtClean="0">
                <a:latin typeface="Arial" pitchFamily="34" charset="0"/>
              </a:rPr>
              <a:t>(click) </a:t>
            </a:r>
            <a:r>
              <a:rPr lang="en-US" smtClean="0">
                <a:latin typeface="Arial" pitchFamily="34" charset="0"/>
              </a:rPr>
              <a:t>explains</a:t>
            </a:r>
          </a:p>
          <a:p>
            <a:pPr eaLnBrk="1" hangingPunct="1"/>
            <a:r>
              <a:rPr lang="en-US" smtClean="0">
                <a:latin typeface="Arial" pitchFamily="34" charset="0"/>
              </a:rPr>
              <a:t>Teachers enlarge and print these verbs </a:t>
            </a:r>
            <a:r>
              <a:rPr lang="en-US" b="1" smtClean="0">
                <a:latin typeface="Arial" pitchFamily="34" charset="0"/>
              </a:rPr>
              <a:t>on laminated cardstock</a:t>
            </a:r>
            <a:r>
              <a:rPr lang="en-US" smtClean="0">
                <a:latin typeface="Arial" pitchFamily="34" charset="0"/>
              </a:rP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p>
            <a:pPr>
              <a:defRPr/>
            </a:pPr>
            <a:fld id="{D132B10C-D9B7-4E77-B48C-AB5B021EBB02}" type="slidenum">
              <a:rPr lang="en-US" smtClean="0">
                <a:latin typeface="Arial" pitchFamily="34" charset="0"/>
              </a:rPr>
              <a:pPr>
                <a:defRPr/>
              </a:pPr>
              <a:t>34</a:t>
            </a:fld>
            <a:endParaRPr lang="en-US" smtClean="0">
              <a:latin typeface="Arial" pitchFamily="34" charset="0"/>
            </a:endParaRPr>
          </a:p>
        </p:txBody>
      </p:sp>
      <p:sp>
        <p:nvSpPr>
          <p:cNvPr id="130051"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005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Large callout boxes can also be laminated</a:t>
            </a:r>
            <a:r>
              <a:rPr lang="en-US" smtClean="0">
                <a:latin typeface="Arial" pitchFamily="34" charset="0"/>
              </a:rPr>
              <a:t>.  The teacher helps the class arrive at </a:t>
            </a:r>
            <a:r>
              <a:rPr lang="en-US" i="1" smtClean="0">
                <a:latin typeface="Arial" pitchFamily="34" charset="0"/>
              </a:rPr>
              <a:t>(click) </a:t>
            </a:r>
            <a:r>
              <a:rPr lang="en-US" smtClean="0">
                <a:latin typeface="Arial" pitchFamily="34" charset="0"/>
              </a:rPr>
              <a:t>the “I” and the </a:t>
            </a:r>
            <a:r>
              <a:rPr lang="en-US" i="1" smtClean="0">
                <a:latin typeface="Arial" pitchFamily="34" charset="0"/>
              </a:rPr>
              <a:t>(click) </a:t>
            </a:r>
            <a:r>
              <a:rPr lang="en-US" smtClean="0">
                <a:latin typeface="Arial" pitchFamily="34" charset="0"/>
              </a:rPr>
              <a:t>“F” of the summary and writes them on the callout boxes.</a:t>
            </a:r>
          </a:p>
          <a:p>
            <a:pPr lvl="1" eaLnBrk="1" hangingPunct="1">
              <a:buFontTx/>
              <a:buChar char="•"/>
            </a:pPr>
            <a:r>
              <a:rPr lang="en-US" smtClean="0">
                <a:latin typeface="Arial" pitchFamily="34" charset="0"/>
              </a:rPr>
              <a:t>“The story, </a:t>
            </a:r>
            <a:r>
              <a:rPr lang="en-US" i="1" smtClean="0">
                <a:latin typeface="Arial" pitchFamily="34" charset="0"/>
              </a:rPr>
              <a:t>Goldilocks and the Three Bears</a:t>
            </a:r>
            <a:r>
              <a:rPr lang="en-US" smtClean="0">
                <a:latin typeface="Arial" pitchFamily="34" charset="0"/>
              </a:rPr>
              <a:t>,”</a:t>
            </a:r>
          </a:p>
          <a:p>
            <a:pPr lvl="1" eaLnBrk="1" hangingPunct="1">
              <a:buFontTx/>
              <a:buChar char="•"/>
            </a:pPr>
            <a:r>
              <a:rPr lang="en-US" smtClean="0">
                <a:latin typeface="Arial" pitchFamily="34" charset="0"/>
              </a:rPr>
              <a:t>“tells”</a:t>
            </a:r>
          </a:p>
          <a:p>
            <a:pPr lvl="1" eaLnBrk="1" hangingPunct="1">
              <a:buFontTx/>
              <a:buChar char="•"/>
            </a:pPr>
            <a:r>
              <a:rPr lang="en-US" smtClean="0">
                <a:latin typeface="Arial" pitchFamily="34" charset="0"/>
              </a:rPr>
              <a:t>“how Goldilocks was surprised at the bears’ house.”</a:t>
            </a:r>
          </a:p>
          <a:p>
            <a:pPr eaLnBrk="1" hangingPunct="1"/>
            <a:r>
              <a:rPr lang="en-US" smtClean="0">
                <a:latin typeface="Arial" pitchFamily="34" charset="0"/>
              </a:rPr>
              <a:t>Three students are then selected </a:t>
            </a:r>
            <a:r>
              <a:rPr lang="en-US" b="1" smtClean="0">
                <a:latin typeface="Arial" pitchFamily="34" charset="0"/>
              </a:rPr>
              <a:t>to hold each of the parts – </a:t>
            </a:r>
            <a:r>
              <a:rPr lang="en-US" smtClean="0">
                <a:latin typeface="Arial" pitchFamily="34" charset="0"/>
              </a:rPr>
              <a:t>the I, V, and F.</a:t>
            </a:r>
          </a:p>
          <a:p>
            <a:pPr eaLnBrk="1" hangingPunct="1"/>
            <a:r>
              <a:rPr lang="en-US" smtClean="0">
                <a:latin typeface="Arial" pitchFamily="34" charset="0"/>
              </a:rPr>
              <a:t>As the class, </a:t>
            </a:r>
            <a:r>
              <a:rPr lang="en-US" b="1" smtClean="0">
                <a:latin typeface="Arial" pitchFamily="34" charset="0"/>
              </a:rPr>
              <a:t>students chorally read </a:t>
            </a:r>
            <a:r>
              <a:rPr lang="en-US" smtClean="0">
                <a:latin typeface="Arial" pitchFamily="34" charset="0"/>
              </a:rPr>
              <a:t>their class IVF summary sentence.</a:t>
            </a:r>
          </a:p>
          <a:p>
            <a:pPr eaLnBrk="1" hangingPunct="1"/>
            <a:endParaRPr lang="en-US" i="1"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FAB78CDC-B084-422D-AB6A-94755AE0C6AD}" type="slidenum">
              <a:rPr lang="en-US" smtClean="0">
                <a:latin typeface="Arial" pitchFamily="34" charset="0"/>
              </a:rPr>
              <a:pPr>
                <a:defRPr/>
              </a:pPr>
              <a:t>35</a:t>
            </a:fld>
            <a:endParaRPr lang="en-US" smtClean="0">
              <a:latin typeface="Arial" pitchFamily="34" charset="0"/>
            </a:endParaRPr>
          </a:p>
        </p:txBody>
      </p:sp>
      <p:sp>
        <p:nvSpPr>
          <p:cNvPr id="131075"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107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For some students this may be your starting point.</a:t>
            </a:r>
          </a:p>
          <a:p>
            <a:pPr eaLnBrk="1" hangingPunct="1"/>
            <a:r>
              <a:rPr lang="en-US" smtClean="0">
                <a:latin typeface="Arial" pitchFamily="34" charset="0"/>
              </a:rPr>
              <a:t>Once students are comfortable with Steps 1 and 2 of the I.V.F. process, many teachers journey into</a:t>
            </a:r>
            <a:r>
              <a:rPr lang="en-US" b="1" smtClean="0">
                <a:latin typeface="Arial" pitchFamily="34" charset="0"/>
              </a:rPr>
              <a:t> </a:t>
            </a:r>
            <a:r>
              <a:rPr lang="en-US" smtClean="0">
                <a:latin typeface="Arial" pitchFamily="34" charset="0"/>
              </a:rPr>
              <a:t>the</a:t>
            </a:r>
            <a:r>
              <a:rPr lang="en-US" b="1" smtClean="0">
                <a:latin typeface="Arial" pitchFamily="34" charset="0"/>
              </a:rPr>
              <a:t> summary paragraph. </a:t>
            </a:r>
          </a:p>
          <a:p>
            <a:pPr eaLnBrk="1" hangingPunct="1"/>
            <a:r>
              <a:rPr lang="en-US" b="1" i="1" smtClean="0">
                <a:latin typeface="Arial" pitchFamily="34" charset="0"/>
              </a:rPr>
              <a:t>(click) </a:t>
            </a:r>
            <a:r>
              <a:rPr lang="en-US" b="1" smtClean="0">
                <a:latin typeface="Arial" pitchFamily="34" charset="0"/>
              </a:rPr>
              <a:t>Step 3</a:t>
            </a:r>
            <a:r>
              <a:rPr lang="en-US" smtClean="0">
                <a:latin typeface="Arial" pitchFamily="34" charset="0"/>
              </a:rPr>
              <a:t> requires students to gather facts and</a:t>
            </a:r>
            <a:r>
              <a:rPr lang="en-US" b="1" smtClean="0">
                <a:latin typeface="Arial" pitchFamily="34" charset="0"/>
              </a:rPr>
              <a:t> compose a simple fact outline.</a:t>
            </a:r>
          </a:p>
          <a:p>
            <a:pPr eaLnBrk="1" hangingPunct="1"/>
            <a:r>
              <a:rPr lang="en-US" smtClean="0">
                <a:latin typeface="Arial" pitchFamily="34" charset="0"/>
              </a:rPr>
              <a:t>Let’s take a look at two samples.  The first is a summary of a narrative, while the second features an expository piece. </a:t>
            </a:r>
          </a:p>
          <a:p>
            <a:pPr eaLnBrk="1" hangingPunct="1"/>
            <a:r>
              <a:rPr lang="en-US" b="1" smtClean="0">
                <a:latin typeface="Arial" pitchFamily="34" charset="0"/>
              </a:rPr>
              <a:t>Continue partner write.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pPr>
              <a:defRPr/>
            </a:pPr>
            <a:fld id="{F4E6A18C-F0C7-44DE-A037-5E92270C8957}" type="slidenum">
              <a:rPr lang="en-US" smtClean="0">
                <a:latin typeface="Arial" pitchFamily="34" charset="0"/>
              </a:rPr>
              <a:pPr>
                <a:defRPr/>
              </a:pPr>
              <a:t>36</a:t>
            </a:fld>
            <a:endParaRPr lang="en-US" smtClean="0">
              <a:latin typeface="Arial" pitchFamily="34" charset="0"/>
            </a:endParaRPr>
          </a:p>
        </p:txBody>
      </p:sp>
      <p:sp>
        <p:nvSpPr>
          <p:cNvPr id="132099"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210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Step 1  identifies the item </a:t>
            </a:r>
            <a:r>
              <a:rPr lang="en-US" i="1" smtClean="0">
                <a:latin typeface="Arial" pitchFamily="34" charset="0"/>
              </a:rPr>
              <a:t>(click, </a:t>
            </a:r>
            <a:r>
              <a:rPr lang="en-US" smtClean="0">
                <a:latin typeface="Arial" pitchFamily="34" charset="0"/>
              </a:rPr>
              <a:t>the verb </a:t>
            </a:r>
            <a:r>
              <a:rPr lang="en-US" i="1" smtClean="0">
                <a:latin typeface="Arial" pitchFamily="34" charset="0"/>
              </a:rPr>
              <a:t>(click), </a:t>
            </a:r>
            <a:r>
              <a:rPr lang="en-US" smtClean="0">
                <a:latin typeface="Arial" pitchFamily="34" charset="0"/>
              </a:rPr>
              <a:t>and the completion of the thought </a:t>
            </a:r>
            <a:r>
              <a:rPr lang="en-US" i="1" smtClean="0">
                <a:latin typeface="Arial" pitchFamily="34" charset="0"/>
              </a:rPr>
              <a:t>(click). </a:t>
            </a:r>
          </a:p>
          <a:p>
            <a:pPr eaLnBrk="1" hangingPunct="1"/>
            <a:r>
              <a:rPr lang="en-US" smtClean="0">
                <a:latin typeface="Arial" pitchFamily="34" charset="0"/>
              </a:rPr>
              <a:t>Step 2  is the “real” sentence. </a:t>
            </a:r>
            <a:r>
              <a:rPr lang="en-US" i="1" smtClean="0">
                <a:latin typeface="Arial" pitchFamily="34" charset="0"/>
              </a:rPr>
              <a:t>(click)</a:t>
            </a:r>
          </a:p>
          <a:p>
            <a:pPr eaLnBrk="1" hangingPunct="1"/>
            <a:r>
              <a:rPr lang="en-US" smtClean="0">
                <a:latin typeface="Arial" pitchFamily="34" charset="0"/>
              </a:rPr>
              <a:t>Trainers Notes:  Step 3 prompts students to write the facts. </a:t>
            </a:r>
            <a:r>
              <a:rPr lang="en-US" i="1" smtClean="0">
                <a:latin typeface="Arial" pitchFamily="34" charset="0"/>
              </a:rPr>
              <a:t>(click) (click) (click) (click) (click) </a:t>
            </a:r>
            <a:r>
              <a:rPr lang="en-US" smtClean="0">
                <a:latin typeface="Arial" pitchFamily="34" charset="0"/>
              </a:rPr>
              <a:t>Notice how each</a:t>
            </a:r>
            <a:r>
              <a:rPr lang="en-US" b="1" smtClean="0">
                <a:latin typeface="Arial" pitchFamily="34" charset="0"/>
              </a:rPr>
              <a:t> fact leads to the “big idea” </a:t>
            </a:r>
            <a:r>
              <a:rPr lang="en-US" smtClean="0">
                <a:latin typeface="Arial" pitchFamily="34" charset="0"/>
              </a:rPr>
              <a:t>of the summary…</a:t>
            </a:r>
            <a:r>
              <a:rPr lang="en-US" b="1" smtClean="0">
                <a:latin typeface="Arial" pitchFamily="34" charset="0"/>
              </a:rPr>
              <a:t> </a:t>
            </a:r>
            <a:r>
              <a:rPr lang="en-US" smtClean="0">
                <a:latin typeface="Arial" pitchFamily="34" charset="0"/>
              </a:rPr>
              <a:t>that a young girl’s life was changed. </a:t>
            </a:r>
          </a:p>
          <a:p>
            <a:pPr eaLnBrk="1" hangingPunct="1"/>
            <a:r>
              <a:rPr lang="en-US" smtClean="0">
                <a:latin typeface="Arial" pitchFamily="34" charset="0"/>
              </a:rPr>
              <a:t>These facts are merely </a:t>
            </a:r>
            <a:r>
              <a:rPr lang="en-US" b="1" smtClean="0">
                <a:latin typeface="Arial" pitchFamily="34" charset="0"/>
              </a:rPr>
              <a:t>phrases.</a:t>
            </a:r>
            <a:r>
              <a:rPr lang="en-US" smtClean="0">
                <a:latin typeface="Arial" pitchFamily="34" charset="0"/>
              </a:rPr>
              <a:t>  Like the Informal Outline, the </a:t>
            </a:r>
            <a:r>
              <a:rPr lang="en-US" b="1" smtClean="0">
                <a:latin typeface="Arial" pitchFamily="34" charset="0"/>
              </a:rPr>
              <a:t>dashes will be developed </a:t>
            </a:r>
            <a:r>
              <a:rPr lang="en-US" smtClean="0">
                <a:latin typeface="Arial" pitchFamily="34" charset="0"/>
              </a:rPr>
              <a:t>into more detailed sentences when drafting.</a:t>
            </a:r>
          </a:p>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p:txBody>
          <a:bodyPr/>
          <a:lstStyle/>
          <a:p>
            <a:pPr>
              <a:defRPr/>
            </a:pPr>
            <a:fld id="{814D5DED-37C2-4999-B44D-EC4999258214}" type="slidenum">
              <a:rPr lang="en-US" smtClean="0">
                <a:latin typeface="Arial" pitchFamily="34" charset="0"/>
              </a:rPr>
              <a:pPr>
                <a:defRPr/>
              </a:pPr>
              <a:t>37</a:t>
            </a:fld>
            <a:endParaRPr lang="en-US" smtClean="0">
              <a:latin typeface="Arial" pitchFamily="34" charset="0"/>
            </a:endParaRPr>
          </a:p>
        </p:txBody>
      </p:sp>
      <p:sp>
        <p:nvSpPr>
          <p:cNvPr id="133123"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312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 </a:t>
            </a:r>
          </a:p>
          <a:p>
            <a:pPr eaLnBrk="1" hangingPunct="1"/>
            <a:r>
              <a:rPr lang="en-US" b="1" smtClean="0">
                <a:latin typeface="Arial" pitchFamily="34" charset="0"/>
              </a:rPr>
              <a:t>This is a sample from high school student; nice summary.</a:t>
            </a:r>
          </a:p>
          <a:p>
            <a:pPr eaLnBrk="1" hangingPunct="1"/>
            <a:r>
              <a:rPr lang="en-US" smtClean="0">
                <a:latin typeface="Arial" pitchFamily="34" charset="0"/>
              </a:rPr>
              <a:t>The result….a complete summary </a:t>
            </a:r>
            <a:r>
              <a:rPr lang="en-US" i="1" smtClean="0">
                <a:latin typeface="Arial" pitchFamily="34" charset="0"/>
              </a:rPr>
              <a:t>(click).</a:t>
            </a:r>
            <a:endParaRPr lang="en-US" smtClean="0">
              <a:latin typeface="Arial" pitchFamily="34" charset="0"/>
            </a:endParaRPr>
          </a:p>
          <a:p>
            <a:pPr eaLnBrk="1" hangingPunct="1"/>
            <a:r>
              <a:rPr lang="en-US" smtClean="0">
                <a:latin typeface="Arial" pitchFamily="34" charset="0"/>
              </a:rPr>
              <a:t>Notice how each fact from the outline is</a:t>
            </a:r>
            <a:r>
              <a:rPr lang="en-US" b="1" smtClean="0">
                <a:latin typeface="Arial" pitchFamily="34" charset="0"/>
              </a:rPr>
              <a:t> developed with greater detail and description.</a:t>
            </a:r>
          </a:p>
          <a:p>
            <a:pPr lvl="1" eaLnBrk="1" hangingPunct="1">
              <a:buFontTx/>
              <a:buChar char="•"/>
            </a:pPr>
            <a:r>
              <a:rPr lang="en-US" smtClean="0">
                <a:latin typeface="Arial" pitchFamily="34" charset="0"/>
              </a:rPr>
              <a:t>“The fairytale, </a:t>
            </a:r>
            <a:r>
              <a:rPr lang="en-US" i="1" smtClean="0">
                <a:latin typeface="Arial" pitchFamily="34" charset="0"/>
              </a:rPr>
              <a:t>Cinderella</a:t>
            </a:r>
            <a:r>
              <a:rPr lang="en-US" smtClean="0">
                <a:latin typeface="Arial" pitchFamily="34" charset="0"/>
              </a:rPr>
              <a:t>, tells how a young girl’s life can be changed for the better. Cinderella spent much of her days doing </a:t>
            </a:r>
            <a:r>
              <a:rPr lang="en-US" u="sng" smtClean="0">
                <a:latin typeface="Arial" pitchFamily="34" charset="0"/>
              </a:rPr>
              <a:t>chores</a:t>
            </a:r>
            <a:r>
              <a:rPr lang="en-US" smtClean="0">
                <a:latin typeface="Arial" pitchFamily="34" charset="0"/>
              </a:rPr>
              <a:t> for her mean stepmother and her two ugly stepsisters. A </a:t>
            </a:r>
            <a:r>
              <a:rPr lang="en-US" u="sng" smtClean="0">
                <a:latin typeface="Arial" pitchFamily="34" charset="0"/>
              </a:rPr>
              <a:t>fairy godmother</a:t>
            </a:r>
            <a:r>
              <a:rPr lang="en-US" smtClean="0">
                <a:latin typeface="Arial" pitchFamily="34" charset="0"/>
              </a:rPr>
              <a:t> arrived and granted Cinderella’s wish to attend the prince’s ball.  Dressed in a beautiful gown, Cinderella arrived at the ball and caught the attention of the prince.  They </a:t>
            </a:r>
            <a:r>
              <a:rPr lang="en-US" u="sng" smtClean="0">
                <a:latin typeface="Arial" pitchFamily="34" charset="0"/>
              </a:rPr>
              <a:t>danced</a:t>
            </a:r>
            <a:r>
              <a:rPr lang="en-US" smtClean="0">
                <a:latin typeface="Arial" pitchFamily="34" charset="0"/>
              </a:rPr>
              <a:t> much of the night, but when midnight came, Cinderella ran and lost her slipper.  The prince searched the kingdom and found that Cinderella’s foot </a:t>
            </a:r>
            <a:r>
              <a:rPr lang="en-US" u="sng" smtClean="0">
                <a:latin typeface="Arial" pitchFamily="34" charset="0"/>
              </a:rPr>
              <a:t>fit </a:t>
            </a:r>
            <a:r>
              <a:rPr lang="en-US" smtClean="0">
                <a:latin typeface="Arial" pitchFamily="34" charset="0"/>
              </a:rPr>
              <a:t>in the slipper.  To the surprise of the ugly stepsisters, the prince </a:t>
            </a:r>
            <a:r>
              <a:rPr lang="en-US" u="sng" smtClean="0">
                <a:latin typeface="Arial" pitchFamily="34" charset="0"/>
              </a:rPr>
              <a:t>married</a:t>
            </a:r>
            <a:r>
              <a:rPr lang="en-US" smtClean="0">
                <a:latin typeface="Arial" pitchFamily="34" charset="0"/>
              </a:rPr>
              <a:t> Cinderella, and they spent the rest of their life living happily ever.”</a:t>
            </a:r>
          </a:p>
          <a:p>
            <a:pPr eaLnBrk="1" hangingPunct="1"/>
            <a:r>
              <a:rPr lang="en-US" smtClean="0">
                <a:latin typeface="Arial" pitchFamily="34" charset="0"/>
              </a:rPr>
              <a:t>There is</a:t>
            </a:r>
            <a:r>
              <a:rPr lang="en-US" b="1" smtClean="0">
                <a:latin typeface="Arial" pitchFamily="34" charset="0"/>
              </a:rPr>
              <a:t> no expository conclusion on the summary.</a:t>
            </a:r>
            <a:r>
              <a:rPr lang="en-US" smtClean="0">
                <a:latin typeface="Arial" pitchFamily="34" charset="0"/>
              </a:rPr>
              <a:t>  The message:  Why summarize a summary?</a:t>
            </a:r>
          </a:p>
          <a:p>
            <a:pPr eaLnBrk="1" hangingPunct="1"/>
            <a:r>
              <a:rPr lang="en-US" smtClean="0">
                <a:latin typeface="Arial" pitchFamily="34" charset="0"/>
              </a:rPr>
              <a:t>Is the process the same when summarizing</a:t>
            </a:r>
            <a:r>
              <a:rPr lang="en-US" b="1" smtClean="0">
                <a:latin typeface="Arial" pitchFamily="34" charset="0"/>
              </a:rPr>
              <a:t> expository?</a:t>
            </a:r>
          </a:p>
          <a:p>
            <a:pPr eaLnBrk="1" hangingPunct="1"/>
            <a:r>
              <a:rPr lang="en-US" b="1" smtClean="0">
                <a:latin typeface="Arial" pitchFamily="34" charset="0"/>
              </a:rPr>
              <a:t>Do NOT have younger students go through all of the steps….</a:t>
            </a:r>
          </a:p>
          <a:p>
            <a:pPr eaLnBrk="1" hangingPunct="1"/>
            <a:r>
              <a:rPr lang="en-US" b="1" smtClean="0">
                <a:latin typeface="Arial" pitchFamily="34" charset="0"/>
              </a:rPr>
              <a:t>By third grade they should be able to do all steps</a:t>
            </a:r>
          </a:p>
          <a:p>
            <a:pPr eaLnBrk="1" hangingPunct="1"/>
            <a:r>
              <a:rPr lang="en-US" b="1" smtClean="0">
                <a:latin typeface="Arial" pitchFamily="34" charset="0"/>
              </a:rPr>
              <a:t>Lots of modeling!!!</a:t>
            </a:r>
          </a:p>
          <a:p>
            <a:pPr eaLnBrk="1" hangingPunct="1"/>
            <a:r>
              <a:rPr lang="en-US" b="1" smtClean="0">
                <a:latin typeface="Arial" pitchFamily="34" charset="0"/>
              </a:rPr>
              <a:t>Fact outline is sequential</a:t>
            </a:r>
          </a:p>
          <a:p>
            <a:pPr eaLnBrk="1" hangingPunct="1"/>
            <a:r>
              <a:rPr lang="en-US" b="1" smtClean="0">
                <a:latin typeface="Arial" pitchFamily="34" charset="0"/>
              </a:rPr>
              <a:t>Student samples if have them</a:t>
            </a:r>
          </a:p>
          <a:p>
            <a:pPr eaLnBrk="1" hangingPunct="1"/>
            <a:r>
              <a:rPr lang="en-US" b="1" smtClean="0">
                <a:latin typeface="Arial" pitchFamily="34" charset="0"/>
              </a:rPr>
              <a:t>CHUNK YOUR INSTRUCTION!!!!!</a:t>
            </a:r>
          </a:p>
          <a:p>
            <a:pPr eaLnBrk="1" hangingPunct="1"/>
            <a:endParaRPr lang="en-US" b="1"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Elaborate the slide </a:t>
            </a:r>
          </a:p>
        </p:txBody>
      </p:sp>
      <p:sp>
        <p:nvSpPr>
          <p:cNvPr id="61444" name="Slide Number Placeholder 3"/>
          <p:cNvSpPr>
            <a:spLocks noGrp="1"/>
          </p:cNvSpPr>
          <p:nvPr>
            <p:ph type="sldNum" sz="quarter" idx="5"/>
          </p:nvPr>
        </p:nvSpPr>
        <p:spPr/>
        <p:txBody>
          <a:bodyPr/>
          <a:lstStyle/>
          <a:p>
            <a:pPr>
              <a:defRPr/>
            </a:pPr>
            <a:fld id="{69D443FD-14D4-4FEC-9E6F-1D3439160240}" type="slidenum">
              <a:rPr lang="en-US" smtClean="0">
                <a:latin typeface="Arial" pitchFamily="34" charset="0"/>
              </a:rPr>
              <a:pPr>
                <a:defRPr/>
              </a:pPr>
              <a:t>38</a:t>
            </a:fld>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Refer everyone to the article Who’s Afraid of the Big Bad Wolf found in their handouts. This was a released CSAP items from many years ago with this actual question. Have them complete a summary plan and share out their work. Then show the next slide.</a:t>
            </a:r>
          </a:p>
        </p:txBody>
      </p:sp>
      <p:sp>
        <p:nvSpPr>
          <p:cNvPr id="72708" name="Slide Number Placeholder 3"/>
          <p:cNvSpPr>
            <a:spLocks noGrp="1"/>
          </p:cNvSpPr>
          <p:nvPr>
            <p:ph type="sldNum" sz="quarter" idx="5"/>
          </p:nvPr>
        </p:nvSpPr>
        <p:spPr/>
        <p:txBody>
          <a:bodyPr/>
          <a:lstStyle/>
          <a:p>
            <a:pPr>
              <a:defRPr/>
            </a:pPr>
            <a:fld id="{492FC946-D7CB-4723-9866-E2137C96B509}" type="slidenum">
              <a:rPr lang="en-US" smtClean="0">
                <a:latin typeface="Arial" pitchFamily="34" charset="0"/>
              </a:rPr>
              <a:pPr>
                <a:defRPr/>
              </a:pPr>
              <a:t>39</a:t>
            </a:fld>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an example of a completed summary plan.</a:t>
            </a:r>
          </a:p>
        </p:txBody>
      </p:sp>
      <p:sp>
        <p:nvSpPr>
          <p:cNvPr id="73732" name="Slide Number Placeholder 3"/>
          <p:cNvSpPr>
            <a:spLocks noGrp="1"/>
          </p:cNvSpPr>
          <p:nvPr>
            <p:ph type="sldNum" sz="quarter" idx="5"/>
          </p:nvPr>
        </p:nvSpPr>
        <p:spPr/>
        <p:txBody>
          <a:bodyPr/>
          <a:lstStyle/>
          <a:p>
            <a:pPr>
              <a:defRPr/>
            </a:pPr>
            <a:fld id="{B40AD358-ECAC-4360-8D59-844E7DE397B6}" type="slidenum">
              <a:rPr lang="en-US" smtClean="0">
                <a:latin typeface="Arial" pitchFamily="34" charset="0"/>
              </a:rPr>
              <a:pPr>
                <a:defRPr/>
              </a:pPr>
              <a:t>40</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n-US" dirty="0" smtClean="0"/>
              <a:t>What works in your brain when I say the word recital? Push? Scare?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You should have an image that appears.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Now how about the word </a:t>
            </a:r>
            <a:r>
              <a:rPr lang="en-US" dirty="0" err="1" smtClean="0"/>
              <a:t>Megiza</a:t>
            </a:r>
            <a:r>
              <a:rPr lang="en-US" dirty="0" smtClean="0"/>
              <a:t>? Does anyone have an image for that word? Probably not as this is a new word that I am introducing to you, unless you speak </a:t>
            </a:r>
            <a:r>
              <a:rPr lang="en-US" dirty="0" err="1" smtClean="0"/>
              <a:t>Ojibway</a:t>
            </a:r>
            <a:r>
              <a:rPr lang="en-US" dirty="0" smtClean="0"/>
              <a:t>.</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Now let’s use our natural ability of gestalt to see if you can figure out this word. </a:t>
            </a:r>
          </a:p>
          <a:p>
            <a:pPr eaLnBrk="1" fontAlgn="auto" hangingPunct="1">
              <a:spcBef>
                <a:spcPts val="0"/>
              </a:spcBef>
              <a:spcAft>
                <a:spcPts val="0"/>
              </a:spcAft>
              <a:defRPr/>
            </a:pPr>
            <a:endParaRPr lang="en-US" dirty="0" smtClean="0"/>
          </a:p>
          <a:p>
            <a:pPr marL="346672" indent="-346672" eaLnBrk="1" fontAlgn="auto" hangingPunct="1">
              <a:spcBef>
                <a:spcPts val="0"/>
              </a:spcBef>
              <a:spcAft>
                <a:spcPts val="0"/>
              </a:spcAft>
              <a:buFont typeface="+mj-lt"/>
              <a:buAutoNum type="arabicPeriod"/>
              <a:defRPr/>
            </a:pPr>
            <a:r>
              <a:rPr lang="en-US" dirty="0" smtClean="0"/>
              <a:t>The </a:t>
            </a:r>
            <a:r>
              <a:rPr lang="en-US" dirty="0" err="1" smtClean="0"/>
              <a:t>megiza</a:t>
            </a:r>
            <a:r>
              <a:rPr lang="en-US" dirty="0" smtClean="0"/>
              <a:t> has large wings and can fly high.</a:t>
            </a:r>
          </a:p>
          <a:p>
            <a:pPr marL="346672" indent="-346672" eaLnBrk="1" fontAlgn="auto" hangingPunct="1">
              <a:spcBef>
                <a:spcPts val="0"/>
              </a:spcBef>
              <a:spcAft>
                <a:spcPts val="0"/>
              </a:spcAft>
              <a:buFont typeface="+mj-lt"/>
              <a:buAutoNum type="arabicPeriod"/>
              <a:defRPr/>
            </a:pPr>
            <a:r>
              <a:rPr lang="en-US" dirty="0" err="1" smtClean="0"/>
              <a:t>Megizas</a:t>
            </a:r>
            <a:r>
              <a:rPr lang="en-US" dirty="0" smtClean="0"/>
              <a:t> have sharp claws which help them to catch their prey.</a:t>
            </a:r>
          </a:p>
          <a:p>
            <a:pPr marL="346672" indent="-346672" eaLnBrk="1" fontAlgn="auto" hangingPunct="1">
              <a:spcBef>
                <a:spcPts val="0"/>
              </a:spcBef>
              <a:spcAft>
                <a:spcPts val="0"/>
              </a:spcAft>
              <a:buFont typeface="+mj-lt"/>
              <a:buAutoNum type="arabicPeriod"/>
              <a:defRPr/>
            </a:pPr>
            <a:r>
              <a:rPr lang="en-US" dirty="0" smtClean="0"/>
              <a:t>A </a:t>
            </a:r>
            <a:r>
              <a:rPr lang="en-US" dirty="0" err="1" smtClean="0"/>
              <a:t>megiza</a:t>
            </a:r>
            <a:r>
              <a:rPr lang="en-US" dirty="0" smtClean="0"/>
              <a:t> is a beautiful big bird that I love to watch.</a:t>
            </a:r>
          </a:p>
          <a:p>
            <a:pPr marL="346672" indent="-346672" eaLnBrk="1" fontAlgn="auto" hangingPunct="1">
              <a:spcBef>
                <a:spcPts val="0"/>
              </a:spcBef>
              <a:spcAft>
                <a:spcPts val="0"/>
              </a:spcAft>
              <a:buFont typeface="+mj-lt"/>
              <a:buAutoNum type="arabicPeriod"/>
              <a:defRPr/>
            </a:pPr>
            <a:r>
              <a:rPr lang="en-US" dirty="0" smtClean="0"/>
              <a:t>In the United States, the </a:t>
            </a:r>
            <a:r>
              <a:rPr lang="en-US" dirty="0" err="1" smtClean="0"/>
              <a:t>megiza</a:t>
            </a:r>
            <a:r>
              <a:rPr lang="en-US" dirty="0" smtClean="0"/>
              <a:t> is the national bird.</a:t>
            </a:r>
          </a:p>
          <a:p>
            <a:pPr marL="346672" indent="-346672" eaLnBrk="1" fontAlgn="auto" hangingPunct="1">
              <a:spcBef>
                <a:spcPts val="0"/>
              </a:spcBef>
              <a:spcAft>
                <a:spcPts val="0"/>
              </a:spcAft>
              <a:buFont typeface="+mj-lt"/>
              <a:buAutoNum type="arabicPeriod"/>
              <a:defRPr/>
            </a:pPr>
            <a:endParaRPr lang="en-US" dirty="0" smtClean="0"/>
          </a:p>
          <a:p>
            <a:pPr marL="346672" indent="-346672" eaLnBrk="1" fontAlgn="auto" hangingPunct="1">
              <a:spcBef>
                <a:spcPts val="0"/>
              </a:spcBef>
              <a:spcAft>
                <a:spcPts val="0"/>
              </a:spcAft>
              <a:defRPr/>
            </a:pPr>
            <a:r>
              <a:rPr lang="en-US" dirty="0" smtClean="0"/>
              <a:t>Now everyone write a good sentence using the word </a:t>
            </a:r>
            <a:r>
              <a:rPr lang="en-US" dirty="0" err="1" smtClean="0"/>
              <a:t>megiza</a:t>
            </a:r>
            <a:r>
              <a:rPr lang="en-US" dirty="0" smtClean="0"/>
              <a:t>.</a:t>
            </a:r>
          </a:p>
          <a:p>
            <a:pPr marL="346672" indent="-346672" eaLnBrk="1" fontAlgn="auto" hangingPunct="1">
              <a:spcBef>
                <a:spcPts val="0"/>
              </a:spcBef>
              <a:spcAft>
                <a:spcPts val="0"/>
              </a:spcAft>
              <a:buFont typeface="+mj-lt"/>
              <a:buAutoNum type="arabicPeriod"/>
              <a:defRPr/>
            </a:pPr>
            <a:endParaRPr lang="en-US" dirty="0" smtClean="0"/>
          </a:p>
          <a:p>
            <a:pPr marL="346672" indent="-346672" eaLnBrk="1" fontAlgn="auto" hangingPunct="1">
              <a:spcBef>
                <a:spcPts val="0"/>
              </a:spcBef>
              <a:spcAft>
                <a:spcPts val="0"/>
              </a:spcAft>
              <a:defRPr/>
            </a:pPr>
            <a:r>
              <a:rPr lang="en-US" dirty="0" smtClean="0"/>
              <a:t>Now you should be able to follow this bit of information about the </a:t>
            </a:r>
            <a:r>
              <a:rPr lang="en-US" dirty="0" err="1" smtClean="0"/>
              <a:t>Megiza</a:t>
            </a:r>
            <a:endParaRPr lang="en-US" dirty="0" smtClean="0"/>
          </a:p>
          <a:p>
            <a:pPr marL="346672" indent="-346672"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err="1" smtClean="0"/>
              <a:t>Megizas</a:t>
            </a:r>
            <a:r>
              <a:rPr lang="en-US" dirty="0" smtClean="0"/>
              <a:t> are differentiated from other birds of prey mainly by their larger size, more powerful build, and heavier head and bill. Even the smallest </a:t>
            </a:r>
            <a:r>
              <a:rPr lang="en-US" dirty="0" err="1" smtClean="0"/>
              <a:t>Megizas</a:t>
            </a:r>
            <a:r>
              <a:rPr lang="en-US" dirty="0" smtClean="0"/>
              <a:t>, like the Booted </a:t>
            </a:r>
            <a:r>
              <a:rPr lang="en-US" dirty="0" err="1" smtClean="0"/>
              <a:t>Megiza</a:t>
            </a:r>
            <a:r>
              <a:rPr lang="en-US" dirty="0" smtClean="0"/>
              <a:t> (which is comparable in size to a </a:t>
            </a:r>
            <a:r>
              <a:rPr lang="en-US" dirty="0" smtClean="0">
                <a:hlinkClick r:id="rId3" action="ppaction://hlinkfile" tooltip="Common Buzzard"/>
              </a:rPr>
              <a:t>Common Buzzard</a:t>
            </a:r>
            <a:r>
              <a:rPr lang="en-US" dirty="0" smtClean="0"/>
              <a:t> or </a:t>
            </a:r>
            <a:r>
              <a:rPr lang="en-US" dirty="0" smtClean="0">
                <a:hlinkClick r:id="rId4" action="ppaction://hlinkfile" tooltip="Red-tailed Hawk"/>
              </a:rPr>
              <a:t>Red-tailed Hawk</a:t>
            </a:r>
            <a:r>
              <a:rPr lang="en-US" dirty="0" smtClean="0"/>
              <a:t>), have relatively longer and more evenly broad wings, and more direct, faster flight. Most </a:t>
            </a:r>
            <a:r>
              <a:rPr lang="en-US" dirty="0" err="1" smtClean="0"/>
              <a:t>megiza</a:t>
            </a:r>
            <a:r>
              <a:rPr lang="en-US" dirty="0" smtClean="0"/>
              <a:t> are larger than any other raptors apart from the </a:t>
            </a:r>
            <a:r>
              <a:rPr lang="en-US" dirty="0" smtClean="0">
                <a:hlinkClick r:id="rId5" action="ppaction://hlinkfile" tooltip="Vulture"/>
              </a:rPr>
              <a:t>vultures</a:t>
            </a:r>
            <a:r>
              <a:rPr lang="en-US" dirty="0" smtClean="0"/>
              <a:t>. The species called </a:t>
            </a:r>
            <a:r>
              <a:rPr lang="en-US" dirty="0" err="1" smtClean="0"/>
              <a:t>megiza</a:t>
            </a:r>
            <a:r>
              <a:rPr lang="en-US" dirty="0" smtClean="0"/>
              <a:t> can range in size from the serpent-</a:t>
            </a:r>
            <a:r>
              <a:rPr lang="en-US" dirty="0" err="1" smtClean="0"/>
              <a:t>megiza</a:t>
            </a:r>
            <a:r>
              <a:rPr lang="en-US" dirty="0" smtClean="0"/>
              <a:t>, which typically weigh about 500 grams (1.1 pounds) and measure 45 cm (18 in), to the 6.7-kg </a:t>
            </a:r>
            <a:r>
              <a:rPr lang="en-US" dirty="0" err="1" smtClean="0"/>
              <a:t>Steller's</a:t>
            </a:r>
            <a:r>
              <a:rPr lang="en-US" dirty="0" smtClean="0"/>
              <a:t> Sea-</a:t>
            </a:r>
            <a:r>
              <a:rPr lang="en-US" dirty="0" err="1" smtClean="0"/>
              <a:t>Megiza</a:t>
            </a:r>
            <a:r>
              <a:rPr lang="en-US" dirty="0" smtClean="0"/>
              <a:t> and the 100-cm (39 in) Philippine </a:t>
            </a:r>
            <a:r>
              <a:rPr lang="en-US" dirty="0" err="1" smtClean="0"/>
              <a:t>megiza</a:t>
            </a:r>
            <a:r>
              <a:rPr lang="en-US" dirty="0" smtClean="0"/>
              <a:t>.</a:t>
            </a:r>
          </a:p>
          <a:p>
            <a:pPr eaLnBrk="1" fontAlgn="auto" hangingPunct="1">
              <a:spcBef>
                <a:spcPts val="0"/>
              </a:spcBef>
              <a:spcAft>
                <a:spcPts val="0"/>
              </a:spcAft>
              <a:defRPr/>
            </a:pPr>
            <a:r>
              <a:rPr lang="en-US" dirty="0" smtClean="0"/>
              <a:t>Like all birds of prey, </a:t>
            </a:r>
            <a:r>
              <a:rPr lang="en-US" dirty="0" err="1" smtClean="0"/>
              <a:t>megiza</a:t>
            </a:r>
            <a:r>
              <a:rPr lang="en-US" dirty="0" smtClean="0"/>
              <a:t> have very large powerful hooked </a:t>
            </a:r>
            <a:r>
              <a:rPr lang="en-US" dirty="0" smtClean="0">
                <a:hlinkClick r:id="rId6" action="ppaction://hlinkfile" tooltip="Beak"/>
              </a:rPr>
              <a:t>beaks</a:t>
            </a:r>
            <a:r>
              <a:rPr lang="en-US" dirty="0" smtClean="0"/>
              <a:t> for tearing flesh from their prey, strong muscular legs, and powerful </a:t>
            </a:r>
            <a:r>
              <a:rPr lang="en-US" dirty="0" smtClean="0">
                <a:hlinkClick r:id="rId7" action="ppaction://hlinkfile" tooltip="Talons"/>
              </a:rPr>
              <a:t>talons</a:t>
            </a:r>
            <a:r>
              <a:rPr lang="en-US" dirty="0" smtClean="0"/>
              <a:t> claws. They also have extremely keen eyesight which enables them to spot potential </a:t>
            </a:r>
            <a:r>
              <a:rPr lang="en-US" dirty="0" smtClean="0">
                <a:hlinkClick r:id="rId8" action="ppaction://hlinkfile" tooltip="Prey"/>
              </a:rPr>
              <a:t>prey</a:t>
            </a:r>
            <a:r>
              <a:rPr lang="en-US" dirty="0" smtClean="0"/>
              <a:t> from a very long distance.</a:t>
            </a:r>
            <a:r>
              <a:rPr lang="en-US" baseline="30000" dirty="0" smtClean="0">
                <a:hlinkClick r:id="" action="ppaction://hlinkfile"/>
              </a:rPr>
              <a:t>[2]</a:t>
            </a:r>
            <a:r>
              <a:rPr lang="en-US" dirty="0" smtClean="0"/>
              <a:t> This keen eyesight is primarily contributed by their extremely large pupils which cause minimal </a:t>
            </a:r>
            <a:r>
              <a:rPr lang="en-US" dirty="0" smtClean="0">
                <a:hlinkClick r:id="rId9" action="ppaction://hlinkfile" tooltip="Diffraction"/>
              </a:rPr>
              <a:t>diffraction</a:t>
            </a:r>
            <a:r>
              <a:rPr lang="en-US" dirty="0" smtClean="0"/>
              <a:t> (scattering) of the incoming light.</a:t>
            </a:r>
          </a:p>
          <a:p>
            <a:pPr eaLnBrk="1" fontAlgn="auto" hangingPunct="1">
              <a:spcBef>
                <a:spcPts val="0"/>
              </a:spcBef>
              <a:spcAft>
                <a:spcPts val="0"/>
              </a:spcAft>
              <a:defRPr/>
            </a:pPr>
            <a:r>
              <a:rPr lang="en-US" dirty="0" err="1" smtClean="0"/>
              <a:t>Megizas</a:t>
            </a:r>
            <a:r>
              <a:rPr lang="en-US" dirty="0" smtClean="0"/>
              <a:t> build their nests, called </a:t>
            </a:r>
            <a:r>
              <a:rPr lang="en-US" i="1" dirty="0" err="1" smtClean="0"/>
              <a:t>eyries</a:t>
            </a:r>
            <a:r>
              <a:rPr lang="en-US" dirty="0" smtClean="0"/>
              <a:t>, in tall trees or on high </a:t>
            </a:r>
            <a:r>
              <a:rPr lang="en-US" dirty="0" smtClean="0">
                <a:hlinkClick r:id="rId10" action="ppaction://hlinkfile" tooltip="Cliff"/>
              </a:rPr>
              <a:t>cliffs</a:t>
            </a:r>
            <a:r>
              <a:rPr lang="en-US" dirty="0" smtClean="0"/>
              <a:t>. Many species lay two eggs, but the older, larger chick frequently kills its younger sibling once it has hatched.</a:t>
            </a:r>
          </a:p>
          <a:p>
            <a:pPr marL="346672" indent="-346672" eaLnBrk="1" fontAlgn="auto" hangingPunct="1">
              <a:spcBef>
                <a:spcPts val="0"/>
              </a:spcBef>
              <a:spcAft>
                <a:spcPts val="0"/>
              </a:spcAft>
              <a:defRPr/>
            </a:pPr>
            <a:endParaRPr lang="en-US" dirty="0" smtClean="0"/>
          </a:p>
          <a:p>
            <a:pPr marL="346672" indent="-346672" eaLnBrk="1" fontAlgn="auto" hangingPunct="1">
              <a:spcBef>
                <a:spcPts val="0"/>
              </a:spcBef>
              <a:spcAft>
                <a:spcPts val="0"/>
              </a:spcAft>
              <a:defRPr/>
            </a:pPr>
            <a:endParaRPr lang="en-US" dirty="0" smtClean="0"/>
          </a:p>
        </p:txBody>
      </p:sp>
      <p:sp>
        <p:nvSpPr>
          <p:cNvPr id="1310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4D4383-5028-43A4-B57F-3F921FE68FBF}"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Here is how the plan is written as a summary paragraph. Click on return to start the next section of great short answer. </a:t>
            </a:r>
          </a:p>
        </p:txBody>
      </p:sp>
      <p:sp>
        <p:nvSpPr>
          <p:cNvPr id="74756" name="Slide Number Placeholder 3"/>
          <p:cNvSpPr>
            <a:spLocks noGrp="1"/>
          </p:cNvSpPr>
          <p:nvPr>
            <p:ph type="sldNum" sz="quarter" idx="5"/>
          </p:nvPr>
        </p:nvSpPr>
        <p:spPr/>
        <p:txBody>
          <a:bodyPr/>
          <a:lstStyle/>
          <a:p>
            <a:pPr>
              <a:defRPr/>
            </a:pPr>
            <a:fld id="{AA7CA3B5-30B0-4969-80F9-152866904EAD}" type="slidenum">
              <a:rPr lang="en-US" smtClean="0">
                <a:latin typeface="Arial" pitchFamily="34" charset="0"/>
              </a:rPr>
              <a:pPr>
                <a:defRPr/>
              </a:pPr>
              <a:t>41</a:t>
            </a:fld>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We don’t want teacher to feel like they need to add one more thing to their already full plate. The purpose of this slide is to give them ideas of how they can incorporate this strategy into what they are already doing. Click to reveal each block.</a:t>
            </a:r>
          </a:p>
          <a:p>
            <a:endParaRPr lang="en-US" smtClean="0">
              <a:latin typeface="Arial" pitchFamily="34" charset="0"/>
            </a:endParaRPr>
          </a:p>
          <a:p>
            <a:r>
              <a:rPr lang="en-US" b="1" smtClean="0">
                <a:latin typeface="Arial" pitchFamily="34" charset="0"/>
              </a:rPr>
              <a:t>Ask – Are there other ways the group will be able to incorporate the SUTW strategies?</a:t>
            </a:r>
          </a:p>
        </p:txBody>
      </p:sp>
      <p:sp>
        <p:nvSpPr>
          <p:cNvPr id="63492" name="Slide Number Placeholder 3"/>
          <p:cNvSpPr>
            <a:spLocks noGrp="1"/>
          </p:cNvSpPr>
          <p:nvPr>
            <p:ph type="sldNum" sz="quarter" idx="5"/>
          </p:nvPr>
        </p:nvSpPr>
        <p:spPr/>
        <p:txBody>
          <a:bodyPr/>
          <a:lstStyle/>
          <a:p>
            <a:pPr>
              <a:defRPr/>
            </a:pPr>
            <a:fld id="{4EAA73C2-518E-4C4C-8CD3-648B230DE018}" type="slidenum">
              <a:rPr lang="en-US" smtClean="0">
                <a:latin typeface="Arial" pitchFamily="34" charset="0"/>
              </a:rPr>
              <a:pPr>
                <a:defRPr/>
              </a:pPr>
              <a:t>42</a:t>
            </a:fld>
            <a:endParaRPr 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latin typeface="Arial" pitchFamily="34" charset="0"/>
              </a:rPr>
              <a:t>This piece is not addressed in the official SUTW training, but because students are often asked to write short answers, we felt it was necessary to add this piece in.</a:t>
            </a:r>
          </a:p>
        </p:txBody>
      </p:sp>
      <p:sp>
        <p:nvSpPr>
          <p:cNvPr id="64516" name="Slide Number Placeholder 3"/>
          <p:cNvSpPr>
            <a:spLocks noGrp="1"/>
          </p:cNvSpPr>
          <p:nvPr>
            <p:ph type="sldNum" sz="quarter" idx="5"/>
          </p:nvPr>
        </p:nvSpPr>
        <p:spPr/>
        <p:txBody>
          <a:bodyPr/>
          <a:lstStyle/>
          <a:p>
            <a:pPr>
              <a:defRPr/>
            </a:pPr>
            <a:fld id="{4105129B-C48A-4ACD-A1B7-1FD13726F57E}" type="slidenum">
              <a:rPr lang="en-US" smtClean="0">
                <a:latin typeface="Arial" pitchFamily="34" charset="0"/>
              </a:rPr>
              <a:pPr>
                <a:defRPr/>
              </a:pPr>
              <a:t>44</a:t>
            </a:fld>
            <a:endParaRPr 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p>
            <a:pPr>
              <a:defRPr/>
            </a:pPr>
            <a:fld id="{80CB519B-BF79-4BF2-9B77-D0B207CC1C4A}" type="slidenum">
              <a:rPr lang="en-US" smtClean="0">
                <a:latin typeface="Arial" pitchFamily="34" charset="0"/>
              </a:rPr>
              <a:pPr>
                <a:defRPr/>
              </a:pPr>
              <a:t>45</a:t>
            </a:fld>
            <a:endParaRPr lang="en-US" smtClean="0">
              <a:latin typeface="Arial" pitchFamily="34" charset="0"/>
            </a:endParaRPr>
          </a:p>
        </p:txBody>
      </p:sp>
      <p:sp>
        <p:nvSpPr>
          <p:cNvPr id="140291"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4029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endParaRPr lang="en-US" b="1"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an example of a graphic organizer for students to use to help them come up with a great short answer. They actually write a:</a:t>
            </a:r>
          </a:p>
          <a:p>
            <a:r>
              <a:rPr lang="en-US" b="1" smtClean="0">
                <a:latin typeface="Arial" pitchFamily="34" charset="0"/>
              </a:rPr>
              <a:t>Poor – Unsatisfactory</a:t>
            </a:r>
          </a:p>
          <a:p>
            <a:r>
              <a:rPr lang="en-US" b="1" smtClean="0">
                <a:latin typeface="Arial" pitchFamily="34" charset="0"/>
              </a:rPr>
              <a:t>Mediocre – Partially proficient.</a:t>
            </a:r>
          </a:p>
          <a:p>
            <a:r>
              <a:rPr lang="en-US" b="1" smtClean="0">
                <a:latin typeface="Arial" pitchFamily="34" charset="0"/>
              </a:rPr>
              <a:t>Great - Proficient</a:t>
            </a:r>
          </a:p>
          <a:p>
            <a:r>
              <a:rPr lang="en-US" smtClean="0">
                <a:latin typeface="Arial" pitchFamily="34" charset="0"/>
              </a:rPr>
              <a:t> </a:t>
            </a:r>
          </a:p>
        </p:txBody>
      </p:sp>
      <p:sp>
        <p:nvSpPr>
          <p:cNvPr id="66564" name="Slide Number Placeholder 3"/>
          <p:cNvSpPr>
            <a:spLocks noGrp="1"/>
          </p:cNvSpPr>
          <p:nvPr>
            <p:ph type="sldNum" sz="quarter" idx="5"/>
          </p:nvPr>
        </p:nvSpPr>
        <p:spPr/>
        <p:txBody>
          <a:bodyPr/>
          <a:lstStyle/>
          <a:p>
            <a:pPr>
              <a:defRPr/>
            </a:pPr>
            <a:fld id="{FC5ED2B3-E04C-44FB-BBEF-3453E597F314}" type="slidenum">
              <a:rPr lang="en-US" smtClean="0">
                <a:latin typeface="Arial" pitchFamily="34" charset="0"/>
              </a:rPr>
              <a:pPr>
                <a:defRPr/>
              </a:pPr>
              <a:t>46</a:t>
            </a:fld>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Using the graphic organizer (frown, so-so, and smile) give three answers to this question from bad to great. Share out then click on the next slide to see an example. These are examples from science questions.</a:t>
            </a:r>
          </a:p>
        </p:txBody>
      </p:sp>
      <p:sp>
        <p:nvSpPr>
          <p:cNvPr id="75780" name="Slide Number Placeholder 3"/>
          <p:cNvSpPr>
            <a:spLocks noGrp="1"/>
          </p:cNvSpPr>
          <p:nvPr>
            <p:ph type="sldNum" sz="quarter" idx="5"/>
          </p:nvPr>
        </p:nvSpPr>
        <p:spPr/>
        <p:txBody>
          <a:bodyPr/>
          <a:lstStyle/>
          <a:p>
            <a:pPr>
              <a:defRPr/>
            </a:pPr>
            <a:fld id="{ADAD5FDD-2693-4201-AAC6-CAF524FDD797}" type="slidenum">
              <a:rPr lang="en-US" smtClean="0">
                <a:latin typeface="Arial" pitchFamily="34" charset="0"/>
              </a:rPr>
              <a:pPr>
                <a:defRPr/>
              </a:pPr>
              <a:t>48</a:t>
            </a:fld>
            <a:endParaRPr 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p>
            <a:pPr>
              <a:defRPr/>
            </a:pPr>
            <a:fld id="{4A00F097-0C8C-44ED-8157-9F3CF63A6ECF}" type="slidenum">
              <a:rPr lang="en-US" smtClean="0">
                <a:latin typeface="Arial" pitchFamily="34" charset="0"/>
              </a:rPr>
              <a:pPr>
                <a:defRPr/>
              </a:pPr>
              <a:t>51</a:t>
            </a:fld>
            <a:endParaRPr lang="en-US" smtClean="0">
              <a:latin typeface="Arial" pitchFamily="34" charset="0"/>
            </a:endParaRPr>
          </a:p>
        </p:txBody>
      </p:sp>
      <p:sp>
        <p:nvSpPr>
          <p:cNvPr id="14438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438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sz="1100" b="1" u="sng" smtClean="0">
                <a:latin typeface="Times New Roman" pitchFamily="18" charset="0"/>
              </a:rPr>
              <a:t>Trainers Notes:</a:t>
            </a:r>
            <a:r>
              <a:rPr lang="en-US" sz="1100" b="1" smtClean="0">
                <a:latin typeface="Times New Roman" pitchFamily="18" charset="0"/>
              </a:rPr>
              <a:t> Training packet page 2</a:t>
            </a:r>
          </a:p>
          <a:p>
            <a:pPr eaLnBrk="1" hangingPunct="1"/>
            <a:r>
              <a:rPr lang="en-US" sz="1100" b="1" smtClean="0">
                <a:latin typeface="Times New Roman" pitchFamily="18" charset="0"/>
              </a:rPr>
              <a:t>If you were to ask your students right now about different kinds of text what would they tell you?</a:t>
            </a:r>
          </a:p>
          <a:p>
            <a:pPr eaLnBrk="1" hangingPunct="1"/>
            <a:r>
              <a:rPr lang="en-US" sz="1100" b="1" smtClean="0">
                <a:latin typeface="Times New Roman" pitchFamily="18" charset="0"/>
              </a:rPr>
              <a:t>Kids need to hear coming language</a:t>
            </a:r>
          </a:p>
          <a:p>
            <a:pPr eaLnBrk="1" hangingPunct="1"/>
            <a:r>
              <a:rPr lang="en-US" sz="1100" b="1" smtClean="0">
                <a:latin typeface="Times New Roman" pitchFamily="18" charset="0"/>
              </a:rPr>
              <a:t>Terms used in K-12</a:t>
            </a:r>
          </a:p>
          <a:p>
            <a:pPr eaLnBrk="1" hangingPunct="1"/>
            <a:r>
              <a:rPr lang="en-US" sz="1100" b="1" smtClean="0">
                <a:latin typeface="Times New Roman" pitchFamily="18" charset="0"/>
              </a:rPr>
              <a:t>On your Teacher Packet page they have included more terms…..  This is a tool that you have</a:t>
            </a:r>
          </a:p>
          <a:p>
            <a:pPr eaLnBrk="1" hangingPunct="1"/>
            <a:r>
              <a:rPr lang="en-US" sz="1100" b="1" smtClean="0">
                <a:latin typeface="Times New Roman" pitchFamily="18" charset="0"/>
              </a:rPr>
              <a:t>“Secrets”  There are no secrets in Expository writing…..your topic sentence tells you exactly what is going to happen</a:t>
            </a:r>
          </a:p>
          <a:p>
            <a:pPr eaLnBrk="1" hangingPunct="1"/>
            <a:r>
              <a:rPr lang="en-US" sz="1100" b="1" smtClean="0">
                <a:latin typeface="Times New Roman" pitchFamily="18" charset="0"/>
              </a:rPr>
              <a:t>In Narrative writing often there are secrets….you grab the readers attention in beginning</a:t>
            </a:r>
          </a:p>
          <a:p>
            <a:pPr eaLnBrk="1" hangingPunct="1"/>
            <a:endParaRPr lang="en-US" sz="1100" b="1" smtClean="0">
              <a:latin typeface="Times New Roman" pitchFamily="18" charset="0"/>
            </a:endParaRPr>
          </a:p>
          <a:p>
            <a:pPr eaLnBrk="1" hangingPunct="1"/>
            <a:r>
              <a:rPr lang="en-US" sz="1100" b="1" smtClean="0">
                <a:latin typeface="Times New Roman" pitchFamily="18" charset="0"/>
              </a:rPr>
              <a:t>Option:  </a:t>
            </a:r>
            <a:r>
              <a:rPr lang="en-US" sz="1100" smtClean="0">
                <a:latin typeface="Times New Roman" pitchFamily="18" charset="0"/>
              </a:rPr>
              <a:t>Instead of using slide – have participants fold paper in half.  On one side mark for narrative and the other side for expository.  Have participants fill in their papers as you discuss the organization of each. </a:t>
            </a:r>
          </a:p>
          <a:p>
            <a:pPr eaLnBrk="1" hangingPunct="1"/>
            <a:endParaRPr lang="en-US" sz="1100" smtClean="0">
              <a:latin typeface="Times New Roman" pitchFamily="18" charset="0"/>
            </a:endParaRPr>
          </a:p>
          <a:p>
            <a:pPr eaLnBrk="1" hangingPunct="1">
              <a:buFontTx/>
              <a:buChar char="•"/>
            </a:pPr>
            <a:r>
              <a:rPr lang="en-US" sz="1100" smtClean="0">
                <a:latin typeface="Times New Roman" pitchFamily="18" charset="0"/>
              </a:rPr>
              <a:t>As we think about terminology, it’s important to consider the organizational structure of each type of writing.  Looking over the remaining terms from your Training Packet, what terms indicate organization – a sequence of events (narrative writing) and main ideas (expository writing)?</a:t>
            </a:r>
          </a:p>
          <a:p>
            <a:pPr eaLnBrk="1" hangingPunct="1">
              <a:buFontTx/>
              <a:buChar char="•"/>
            </a:pPr>
            <a:r>
              <a:rPr lang="en-US" sz="1100" smtClean="0">
                <a:latin typeface="Times New Roman" pitchFamily="18" charset="0"/>
              </a:rPr>
              <a:t>Ask participants to share their ideas.</a:t>
            </a:r>
          </a:p>
          <a:p>
            <a:pPr eaLnBrk="1" hangingPunct="1">
              <a:buFontTx/>
              <a:buChar char="•"/>
            </a:pPr>
            <a:r>
              <a:rPr lang="en-US" sz="1100" smtClean="0">
                <a:latin typeface="Times New Roman" pitchFamily="18" charset="0"/>
              </a:rPr>
              <a:t>When it comes to narrative writing, the organizational structure of text follows a beginning – middle – end sequence (click).  </a:t>
            </a:r>
          </a:p>
          <a:p>
            <a:pPr eaLnBrk="1" hangingPunct="1">
              <a:buFontTx/>
              <a:buChar char="•"/>
            </a:pPr>
            <a:r>
              <a:rPr lang="en-US" sz="1100" smtClean="0">
                <a:latin typeface="Times New Roman" pitchFamily="18" charset="0"/>
              </a:rPr>
              <a:t>For expository writing, the text is not a sequence of events, but rather an introduction – body – conclusion organization (click).</a:t>
            </a:r>
          </a:p>
          <a:p>
            <a:pPr eaLnBrk="1" hangingPunct="1">
              <a:buFontTx/>
              <a:buChar char="•"/>
            </a:pPr>
            <a:r>
              <a:rPr lang="en-US" sz="1100" smtClean="0">
                <a:latin typeface="Times New Roman" pitchFamily="18" charset="0"/>
              </a:rPr>
              <a:t>Give participants a few minutes to cut out beginning, middle, end and introduction, body and conclusion terms.</a:t>
            </a:r>
          </a:p>
          <a:p>
            <a:pPr eaLnBrk="1" hangingPunct="1">
              <a:buFontTx/>
              <a:buChar char="•"/>
            </a:pPr>
            <a:r>
              <a:rPr lang="en-US" sz="1100" smtClean="0">
                <a:latin typeface="Times New Roman" pitchFamily="18" charset="0"/>
              </a:rPr>
              <a:t>As we analyze text, we begin to realize just how different a story beginning is from an expository introduction, or a story ending is from a conclusion.</a:t>
            </a:r>
          </a:p>
          <a:p>
            <a:pPr eaLnBrk="1" hangingPunct="1">
              <a:buFontTx/>
              <a:buChar char="•"/>
            </a:pPr>
            <a:r>
              <a:rPr lang="en-US" sz="1100" smtClean="0">
                <a:latin typeface="Times New Roman" pitchFamily="18" charset="0"/>
              </a:rPr>
              <a:t>Once again, consider the texts, A Shocker on Shock Street and Spanish Explorers.</a:t>
            </a:r>
          </a:p>
          <a:p>
            <a:pPr eaLnBrk="1" hangingPunct="1">
              <a:buFontTx/>
              <a:buChar char="•"/>
            </a:pPr>
            <a:endParaRPr lang="en-US" sz="1100" smtClean="0">
              <a:latin typeface="Times New Roman" pitchFamily="18" charset="0"/>
            </a:endParaRPr>
          </a:p>
          <a:p>
            <a:pPr eaLnBrk="1" hangingPunct="1">
              <a:buFontTx/>
              <a:buChar char="•"/>
            </a:pPr>
            <a:endParaRPr lang="en-US" sz="1100" smtClean="0">
              <a:latin typeface="Arial" pitchFamily="34" charset="0"/>
            </a:endParaRPr>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p:txBody>
          <a:bodyPr/>
          <a:lstStyle/>
          <a:p>
            <a:pPr>
              <a:defRPr/>
            </a:pPr>
            <a:fld id="{43100590-E892-4017-B9B4-50FE5D9AD303}" type="slidenum">
              <a:rPr lang="en-US" smtClean="0">
                <a:latin typeface="Arial" pitchFamily="34" charset="0"/>
              </a:rPr>
              <a:pPr>
                <a:defRPr/>
              </a:pPr>
              <a:t>52</a:t>
            </a:fld>
            <a:endParaRPr lang="en-US" smtClean="0">
              <a:latin typeface="Arial" pitchFamily="34" charset="0"/>
            </a:endParaRPr>
          </a:p>
        </p:txBody>
      </p:sp>
      <p:sp>
        <p:nvSpPr>
          <p:cNvPr id="14541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541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Two Kinds of writing can be compared using side-by-side writing compositions. </a:t>
            </a:r>
          </a:p>
          <a:p>
            <a:pPr eaLnBrk="1" hangingPunct="1">
              <a:buFontTx/>
              <a:buChar char="•"/>
            </a:pPr>
            <a:r>
              <a:rPr lang="en-US" smtClean="0">
                <a:latin typeface="Times New Roman" pitchFamily="18" charset="0"/>
              </a:rPr>
              <a:t>This is a primary sample found in tools 4-7a</a:t>
            </a:r>
          </a:p>
          <a:p>
            <a:pPr eaLnBrk="1" hangingPunct="1"/>
            <a:r>
              <a:rPr lang="en-US" smtClean="0">
                <a:latin typeface="Times New Roman" pitchFamily="18" charset="0"/>
              </a:rPr>
              <a:t>*   Take a few minutes to read each of the selections.  One is expository and the other is narrative.  After you’ve completed the reading,         decide which is expository and which is narrative.  Write the appropriate term in each of the boxes.</a:t>
            </a:r>
          </a:p>
          <a:p>
            <a:pPr eaLnBrk="1" hangingPunct="1"/>
            <a:r>
              <a:rPr lang="en-US" smtClean="0">
                <a:latin typeface="Times New Roman" pitchFamily="18" charset="0"/>
              </a:rPr>
              <a:t>* highlight or underline the key words or phrases that help distinguish the type of writing as narrative or expository. </a:t>
            </a:r>
          </a:p>
          <a:p>
            <a:pPr eaLnBrk="1" hangingPunct="1">
              <a:buFontTx/>
              <a:buChar char="•"/>
            </a:pPr>
            <a:r>
              <a:rPr lang="en-US" i="1" smtClean="0">
                <a:latin typeface="Times New Roman" pitchFamily="18" charset="0"/>
              </a:rPr>
              <a:t>Have participants share their results.  Ask participants to talk about what they highlighted/underlined and how such words /phrases support the type of text.</a:t>
            </a:r>
          </a:p>
          <a:p>
            <a:pPr eaLnBrk="1" hangingPunct="1">
              <a:buFontTx/>
              <a:buChar char="•"/>
            </a:pPr>
            <a:r>
              <a:rPr lang="en-US" smtClean="0">
                <a:latin typeface="Times New Roman" pitchFamily="18" charset="0"/>
              </a:rPr>
              <a:t>The organizational structure of expository and narrative writing is very different…so different in fact, we can separate each by its terminology.</a:t>
            </a:r>
          </a:p>
          <a:p>
            <a:pPr eaLnBrk="1" hangingPunct="1">
              <a:buFontTx/>
              <a:buChar char="•"/>
            </a:pPr>
            <a:endParaRPr lang="en-US" smtClean="0">
              <a:latin typeface="Times New Roman" pitchFamily="18" charset="0"/>
            </a:endParaRPr>
          </a:p>
          <a:p>
            <a:pPr eaLnBrk="1" hangingPunct="1">
              <a:buFontTx/>
              <a:buChar char="•"/>
            </a:pPr>
            <a:endParaRPr lang="en-US" smtClean="0">
              <a:latin typeface="Arial" pitchFamily="34" charset="0"/>
            </a:endParaRPr>
          </a:p>
          <a:p>
            <a:pPr eaLnBrk="1" hangingPunct="1">
              <a:buFontTx/>
              <a:buChar char="•"/>
            </a:pPr>
            <a:endParaRPr lang="en-US" sz="1400" smtClean="0">
              <a:latin typeface="Arial" pitchFamily="34"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p:txBody>
          <a:bodyPr/>
          <a:lstStyle/>
          <a:p>
            <a:pPr>
              <a:defRPr/>
            </a:pPr>
            <a:fld id="{73E59112-D7CC-4E9F-9A9F-31674383FBC1}" type="slidenum">
              <a:rPr lang="en-US" smtClean="0">
                <a:latin typeface="Arial" pitchFamily="34" charset="0"/>
              </a:rPr>
              <a:pPr>
                <a:defRPr/>
              </a:pPr>
              <a:t>53</a:t>
            </a:fld>
            <a:endParaRPr lang="en-US" smtClean="0">
              <a:latin typeface="Arial" pitchFamily="34" charset="0"/>
            </a:endParaRPr>
          </a:p>
        </p:txBody>
      </p:sp>
      <p:sp>
        <p:nvSpPr>
          <p:cNvPr id="14643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643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 Go Back to TP page 2 and highlight - *</a:t>
            </a:r>
            <a:r>
              <a:rPr lang="en-US" b="1" smtClean="0">
                <a:latin typeface="Times New Roman" pitchFamily="18" charset="0"/>
              </a:rPr>
              <a:t>Have teachers take out their packet*</a:t>
            </a:r>
          </a:p>
          <a:p>
            <a:pPr eaLnBrk="1" hangingPunct="1">
              <a:buFontTx/>
              <a:buChar char="•"/>
            </a:pPr>
            <a:r>
              <a:rPr lang="en-US" b="1" smtClean="0">
                <a:latin typeface="Times New Roman" pitchFamily="18" charset="0"/>
              </a:rPr>
              <a:t>Highlight introduction and topic in green</a:t>
            </a:r>
          </a:p>
          <a:p>
            <a:pPr eaLnBrk="1" hangingPunct="1">
              <a:buFontTx/>
              <a:buChar char="•"/>
            </a:pPr>
            <a:r>
              <a:rPr lang="en-US" b="1" smtClean="0">
                <a:latin typeface="Times New Roman" pitchFamily="18" charset="0"/>
              </a:rPr>
              <a:t>Body in yellow and red(pink)</a:t>
            </a:r>
          </a:p>
          <a:p>
            <a:pPr eaLnBrk="1" hangingPunct="1">
              <a:buFontTx/>
              <a:buChar char="•"/>
            </a:pPr>
            <a:r>
              <a:rPr lang="en-US" b="1" smtClean="0">
                <a:latin typeface="Times New Roman" pitchFamily="18" charset="0"/>
              </a:rPr>
              <a:t>Conclusion green</a:t>
            </a:r>
          </a:p>
          <a:p>
            <a:pPr eaLnBrk="1" hangingPunct="1">
              <a:buFontTx/>
              <a:buChar char="•"/>
            </a:pPr>
            <a:endParaRPr lang="en-US" b="1" smtClean="0">
              <a:latin typeface="Times New Roman" pitchFamily="18" charset="0"/>
            </a:endParaRPr>
          </a:p>
          <a:p>
            <a:pPr eaLnBrk="1" hangingPunct="1">
              <a:buFontTx/>
              <a:buChar char="•"/>
            </a:pPr>
            <a:endParaRPr lang="en-US" b="1" smtClean="0">
              <a:latin typeface="Times New Roman" pitchFamily="18" charset="0"/>
            </a:endParaRPr>
          </a:p>
          <a:p>
            <a:pPr eaLnBrk="1" hangingPunct="1">
              <a:buFontTx/>
              <a:buChar char="•"/>
            </a:pPr>
            <a:r>
              <a:rPr lang="en-US" smtClean="0">
                <a:latin typeface="Times New Roman" pitchFamily="18" charset="0"/>
              </a:rPr>
              <a:t>To help students visualize the differences between narrative and expository writing, </a:t>
            </a:r>
            <a:r>
              <a:rPr lang="en-US" i="1" smtClean="0">
                <a:latin typeface="Times New Roman" pitchFamily="18" charset="0"/>
              </a:rPr>
              <a:t>Step Up</a:t>
            </a:r>
            <a:r>
              <a:rPr lang="en-US" smtClean="0">
                <a:latin typeface="Times New Roman" pitchFamily="18" charset="0"/>
              </a:rPr>
              <a:t> uses colors.</a:t>
            </a:r>
          </a:p>
          <a:p>
            <a:pPr eaLnBrk="1" hangingPunct="1">
              <a:buFontTx/>
              <a:buChar char="•"/>
            </a:pPr>
            <a:r>
              <a:rPr lang="en-US" i="1" smtClean="0">
                <a:latin typeface="Times New Roman" pitchFamily="18" charset="0"/>
              </a:rPr>
              <a:t>(click) </a:t>
            </a:r>
            <a:r>
              <a:rPr lang="en-US" smtClean="0">
                <a:latin typeface="Times New Roman" pitchFamily="18" charset="0"/>
              </a:rPr>
              <a:t>For narrative writing, the color purple is used. In your Training Packet, jot purple next to the narrative visual.  </a:t>
            </a:r>
          </a:p>
          <a:p>
            <a:pPr eaLnBrk="1" hangingPunct="1">
              <a:buFontTx/>
              <a:buChar char="•"/>
            </a:pPr>
            <a:r>
              <a:rPr lang="en-US" smtClean="0">
                <a:latin typeface="Times New Roman" pitchFamily="18" charset="0"/>
              </a:rPr>
              <a:t>For expository writing, </a:t>
            </a:r>
            <a:r>
              <a:rPr lang="en-US" i="1" smtClean="0">
                <a:latin typeface="Times New Roman" pitchFamily="18" charset="0"/>
              </a:rPr>
              <a:t>Step Up</a:t>
            </a:r>
            <a:r>
              <a:rPr lang="en-US" smtClean="0">
                <a:latin typeface="Times New Roman" pitchFamily="18" charset="0"/>
              </a:rPr>
              <a:t> uses primary colors: green, yellow and red. Using your highlighters, squiggle the colors next to the expository visual. </a:t>
            </a:r>
            <a:r>
              <a:rPr lang="en-US" i="1" smtClean="0">
                <a:latin typeface="Times New Roman" pitchFamily="18" charset="0"/>
              </a:rPr>
              <a:t>(click, click, click)</a:t>
            </a:r>
            <a:endParaRPr lang="en-US" smtClean="0">
              <a:latin typeface="Times New Roman" pitchFamily="18" charset="0"/>
            </a:endParaRPr>
          </a:p>
          <a:p>
            <a:pPr eaLnBrk="1" hangingPunct="1">
              <a:buFontTx/>
              <a:buChar char="•"/>
            </a:pPr>
            <a:r>
              <a:rPr lang="en-US" i="1" smtClean="0">
                <a:latin typeface="Times New Roman" pitchFamily="18" charset="0"/>
              </a:rPr>
              <a:t>Take a few minutes to reference the Handy Pages – pointing out how the primary colors are used to support expository writing.  In addition, point out how purple is associated with narrative writing.</a:t>
            </a:r>
          </a:p>
          <a:p>
            <a:pPr eaLnBrk="1" hangingPunct="1">
              <a:buFontTx/>
              <a:buChar char="•"/>
            </a:pPr>
            <a:r>
              <a:rPr lang="en-US" smtClean="0">
                <a:latin typeface="Times New Roman" pitchFamily="18" charset="0"/>
              </a:rPr>
              <a:t>In today’s training, we’ll experiment with how colors can support instruction.  For now, begin to associate purple with narrative and the primary colors (green, yellow, red) with expository.</a:t>
            </a:r>
          </a:p>
          <a:p>
            <a:pPr eaLnBrk="1" hangingPunct="1">
              <a:buFontTx/>
              <a:buChar char="•"/>
            </a:pPr>
            <a:r>
              <a:rPr lang="en-US" smtClean="0">
                <a:latin typeface="Times New Roman" pitchFamily="18" charset="0"/>
              </a:rPr>
              <a:t>DISPLAY POSTERS!!!!!!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p:txBody>
          <a:bodyPr/>
          <a:lstStyle/>
          <a:p>
            <a:pPr>
              <a:defRPr/>
            </a:pPr>
            <a:fld id="{8DA12532-8584-4425-BEB7-16C80FF46E25}" type="slidenum">
              <a:rPr lang="en-US" smtClean="0">
                <a:latin typeface="Arial" pitchFamily="34" charset="0"/>
              </a:rPr>
              <a:pPr>
                <a:defRPr/>
              </a:pPr>
              <a:t>54</a:t>
            </a:fld>
            <a:endParaRPr lang="en-US" smtClean="0">
              <a:latin typeface="Arial" pitchFamily="34" charset="0"/>
            </a:endParaRPr>
          </a:p>
        </p:txBody>
      </p:sp>
      <p:sp>
        <p:nvSpPr>
          <p:cNvPr id="147459"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47460"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sz="1100" b="1" smtClean="0">
                <a:latin typeface="Times New Roman" pitchFamily="18" charset="0"/>
              </a:rPr>
              <a:t>Trainers Notes:</a:t>
            </a:r>
          </a:p>
          <a:p>
            <a:pPr eaLnBrk="1" hangingPunct="1">
              <a:spcBef>
                <a:spcPct val="0"/>
              </a:spcBef>
              <a:buFontTx/>
              <a:buChar char="•"/>
            </a:pPr>
            <a:r>
              <a:rPr lang="en-US" sz="1100" b="1" smtClean="0">
                <a:latin typeface="Times New Roman" pitchFamily="18" charset="0"/>
              </a:rPr>
              <a:t>Take out your training packet page 5…..we’ll come back to 4 later</a:t>
            </a:r>
          </a:p>
          <a:p>
            <a:pPr eaLnBrk="1" hangingPunct="1">
              <a:spcBef>
                <a:spcPct val="0"/>
              </a:spcBef>
              <a:buFontTx/>
              <a:buChar char="•"/>
            </a:pPr>
            <a:r>
              <a:rPr lang="en-US" sz="1100" b="1" smtClean="0">
                <a:latin typeface="Times New Roman" pitchFamily="18" charset="0"/>
              </a:rPr>
              <a:t>Get your dots out of your pencil packet</a:t>
            </a:r>
          </a:p>
          <a:p>
            <a:pPr eaLnBrk="1" hangingPunct="1">
              <a:spcBef>
                <a:spcPct val="0"/>
              </a:spcBef>
              <a:buFontTx/>
              <a:buChar char="•"/>
            </a:pPr>
            <a:r>
              <a:rPr lang="en-US" sz="1100" b="1" smtClean="0">
                <a:latin typeface="Times New Roman" pitchFamily="18" charset="0"/>
              </a:rPr>
              <a:t>You have your markers out</a:t>
            </a:r>
          </a:p>
          <a:p>
            <a:pPr eaLnBrk="1" hangingPunct="1">
              <a:spcBef>
                <a:spcPct val="0"/>
              </a:spcBef>
              <a:buFontTx/>
              <a:buChar char="•"/>
            </a:pPr>
            <a:r>
              <a:rPr lang="en-US" sz="1100" b="1" smtClean="0">
                <a:latin typeface="Times New Roman" pitchFamily="18" charset="0"/>
              </a:rPr>
              <a:t>Let’s put a green dot right on top of the GO</a:t>
            </a:r>
          </a:p>
          <a:p>
            <a:pPr eaLnBrk="1" hangingPunct="1">
              <a:spcBef>
                <a:spcPct val="0"/>
              </a:spcBef>
              <a:buFontTx/>
              <a:buChar char="•"/>
            </a:pPr>
            <a:r>
              <a:rPr lang="en-US" sz="1100" b="1" smtClean="0">
                <a:latin typeface="Times New Roman" pitchFamily="18" charset="0"/>
              </a:rPr>
              <a:t>Yellow dot where it says slow down…..this is where we introduce our key ideas…Write next to this  “Key ideas”  or even star ideas….Reason, detail, fact a little too much for primary</a:t>
            </a:r>
          </a:p>
          <a:p>
            <a:pPr eaLnBrk="1" hangingPunct="1">
              <a:spcBef>
                <a:spcPct val="0"/>
              </a:spcBef>
              <a:buFontTx/>
              <a:buChar char="•"/>
            </a:pPr>
            <a:r>
              <a:rPr lang="en-US" sz="1100" b="1" smtClean="0">
                <a:latin typeface="Times New Roman" pitchFamily="18" charset="0"/>
              </a:rPr>
              <a:t>Explain why ….reason, detail, fact correlates with specific prompt</a:t>
            </a:r>
          </a:p>
          <a:p>
            <a:pPr eaLnBrk="1" hangingPunct="1">
              <a:spcBef>
                <a:spcPct val="0"/>
              </a:spcBef>
              <a:buFontTx/>
              <a:buChar char="•"/>
            </a:pPr>
            <a:r>
              <a:rPr lang="en-US" sz="1100" b="1" smtClean="0">
                <a:latin typeface="Times New Roman" pitchFamily="18" charset="0"/>
              </a:rPr>
              <a:t>Red…..stop and explain before we move on</a:t>
            </a:r>
          </a:p>
          <a:p>
            <a:pPr eaLnBrk="1" hangingPunct="1">
              <a:spcBef>
                <a:spcPct val="0"/>
              </a:spcBef>
              <a:buFontTx/>
              <a:buChar char="•"/>
            </a:pPr>
            <a:r>
              <a:rPr lang="en-US" sz="1100" b="1" smtClean="0">
                <a:latin typeface="Times New Roman" pitchFamily="18" charset="0"/>
              </a:rPr>
              <a:t>When we are done we have another green for our conclusion at the bottom</a:t>
            </a:r>
          </a:p>
          <a:p>
            <a:pPr eaLnBrk="1" hangingPunct="1">
              <a:spcBef>
                <a:spcPct val="0"/>
              </a:spcBef>
              <a:buFontTx/>
              <a:buChar char="•"/>
            </a:pPr>
            <a:r>
              <a:rPr lang="en-US" sz="1100" b="1" smtClean="0">
                <a:latin typeface="Times New Roman" pitchFamily="18" charset="0"/>
              </a:rPr>
              <a:t>Why is it green……conclusion restates the topic</a:t>
            </a:r>
          </a:p>
          <a:p>
            <a:pPr eaLnBrk="1" hangingPunct="1">
              <a:spcBef>
                <a:spcPct val="0"/>
              </a:spcBef>
              <a:buFontTx/>
              <a:buChar char="•"/>
            </a:pPr>
            <a:r>
              <a:rPr lang="en-US" sz="1100" b="1" smtClean="0">
                <a:latin typeface="Times New Roman" pitchFamily="18" charset="0"/>
              </a:rPr>
              <a:t>Start with green and end with green ALWAYS   whether paragraph or essay.</a:t>
            </a:r>
          </a:p>
          <a:p>
            <a:pPr eaLnBrk="1" hangingPunct="1">
              <a:spcBef>
                <a:spcPct val="0"/>
              </a:spcBef>
            </a:pPr>
            <a:endParaRPr lang="en-US" sz="1100" smtClean="0">
              <a:latin typeface="Times New Roman" pitchFamily="18" charset="0"/>
            </a:endParaRPr>
          </a:p>
          <a:p>
            <a:pPr eaLnBrk="1" hangingPunct="1">
              <a:buFontTx/>
              <a:buChar char="•"/>
            </a:pPr>
            <a:r>
              <a:rPr lang="en-US" sz="1100" smtClean="0">
                <a:latin typeface="Times New Roman" pitchFamily="18" charset="0"/>
              </a:rPr>
              <a:t>The traffic light is used as a mnemonic for students (memory cue).</a:t>
            </a:r>
          </a:p>
          <a:p>
            <a:pPr eaLnBrk="1" hangingPunct="1">
              <a:buFontTx/>
              <a:buChar char="•"/>
            </a:pPr>
            <a:r>
              <a:rPr lang="en-US" sz="1100" smtClean="0">
                <a:latin typeface="Times New Roman" pitchFamily="18" charset="0"/>
              </a:rPr>
              <a:t> For paragraphs, reports, and essays, students are taught to guide their organization by using the </a:t>
            </a:r>
            <a:r>
              <a:rPr lang="en-US" sz="1100" b="1" smtClean="0">
                <a:latin typeface="Times New Roman" pitchFamily="18" charset="0"/>
              </a:rPr>
              <a:t>colors of a Traffic light</a:t>
            </a:r>
            <a:r>
              <a:rPr lang="en-US" sz="1100" smtClean="0">
                <a:latin typeface="Times New Roman" pitchFamily="18" charset="0"/>
              </a:rPr>
              <a:t>. </a:t>
            </a:r>
          </a:p>
          <a:p>
            <a:pPr eaLnBrk="1" hangingPunct="1">
              <a:buFontTx/>
              <a:buChar char="•"/>
            </a:pPr>
            <a:r>
              <a:rPr lang="en-US" sz="1100" b="1" smtClean="0">
                <a:latin typeface="Times New Roman" pitchFamily="18" charset="0"/>
              </a:rPr>
              <a:t>In your Training Packet</a:t>
            </a:r>
            <a:r>
              <a:rPr lang="en-US" sz="1100" smtClean="0">
                <a:latin typeface="Times New Roman" pitchFamily="18" charset="0"/>
              </a:rPr>
              <a:t>, you’ll find a template of this slide. Use </a:t>
            </a:r>
            <a:r>
              <a:rPr lang="en-US" sz="1100" b="1" smtClean="0">
                <a:latin typeface="Times New Roman" pitchFamily="18" charset="0"/>
              </a:rPr>
              <a:t>the stickers from your supply packet</a:t>
            </a:r>
            <a:r>
              <a:rPr lang="en-US" sz="1100" smtClean="0">
                <a:latin typeface="Times New Roman" pitchFamily="18" charset="0"/>
              </a:rPr>
              <a:t> to insert colors.  </a:t>
            </a:r>
            <a:r>
              <a:rPr lang="en-US" sz="1100" b="1" smtClean="0">
                <a:latin typeface="Times New Roman" pitchFamily="18" charset="0"/>
              </a:rPr>
              <a:t> </a:t>
            </a:r>
            <a:r>
              <a:rPr lang="en-US" sz="1100" smtClean="0">
                <a:latin typeface="Times New Roman" pitchFamily="18" charset="0"/>
              </a:rPr>
              <a:t>As I reveal the descriptors, </a:t>
            </a:r>
            <a:r>
              <a:rPr lang="en-US" sz="1100" b="1" smtClean="0">
                <a:latin typeface="Times New Roman" pitchFamily="18" charset="0"/>
              </a:rPr>
              <a:t>fill in the language </a:t>
            </a:r>
            <a:r>
              <a:rPr lang="en-US" sz="1100" smtClean="0">
                <a:latin typeface="Times New Roman" pitchFamily="18" charset="0"/>
              </a:rPr>
              <a:t>of Accordion Organization</a:t>
            </a:r>
            <a:r>
              <a:rPr lang="en-US" sz="1100" b="1" smtClean="0">
                <a:latin typeface="Times New Roman" pitchFamily="18" charset="0"/>
              </a:rPr>
              <a:t>.</a:t>
            </a:r>
          </a:p>
          <a:p>
            <a:pPr lvl="1" eaLnBrk="1" hangingPunct="1">
              <a:buFontTx/>
              <a:buChar char="•"/>
            </a:pPr>
            <a:r>
              <a:rPr lang="en-US" sz="1100" smtClean="0">
                <a:latin typeface="Times New Roman" pitchFamily="18" charset="0"/>
              </a:rPr>
              <a:t>Beginning with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students are taught to </a:t>
            </a:r>
            <a:r>
              <a:rPr lang="en-US" sz="1100" b="1" smtClean="0">
                <a:latin typeface="Times New Roman" pitchFamily="18" charset="0"/>
              </a:rPr>
              <a:t>focus on the topic</a:t>
            </a:r>
            <a:r>
              <a:rPr lang="en-US" sz="1100" smtClean="0">
                <a:latin typeface="Times New Roman" pitchFamily="18" charset="0"/>
              </a:rPr>
              <a:t>.  Just as if they were going to “take off,” students write a topic sentence.  The topic sentence is the </a:t>
            </a:r>
            <a:r>
              <a:rPr lang="en-US" sz="1100" b="1" smtClean="0">
                <a:latin typeface="Times New Roman" pitchFamily="18" charset="0"/>
              </a:rPr>
              <a:t>starting point for the paragraph, report, or essay.  </a:t>
            </a:r>
          </a:p>
          <a:p>
            <a:pPr lvl="1" eaLnBrk="1" hangingPunct="1">
              <a:buFontTx/>
              <a:buChar char="•"/>
            </a:pPr>
            <a:r>
              <a:rPr lang="en-US" sz="1100" smtClean="0">
                <a:latin typeface="Times New Roman" pitchFamily="18" charset="0"/>
              </a:rPr>
              <a:t>Once the topic sentence is determined, students are taught to </a:t>
            </a:r>
            <a:r>
              <a:rPr lang="en-US" sz="1100" i="1" smtClean="0">
                <a:latin typeface="Times New Roman" pitchFamily="18" charset="0"/>
              </a:rPr>
              <a:t>(click) </a:t>
            </a:r>
            <a:r>
              <a:rPr lang="en-US" sz="1100" b="1" smtClean="0">
                <a:latin typeface="Times New Roman" pitchFamily="18" charset="0"/>
              </a:rPr>
              <a:t>slow down and think about a reason, detail, or fact</a:t>
            </a:r>
            <a:r>
              <a:rPr lang="en-US" sz="1100" smtClean="0">
                <a:latin typeface="Times New Roman" pitchFamily="18" charset="0"/>
              </a:rPr>
              <a:t> that could support the topic.  These are the </a:t>
            </a:r>
            <a:r>
              <a:rPr lang="en-US" sz="1100" b="1" smtClean="0">
                <a:latin typeface="Times New Roman" pitchFamily="18" charset="0"/>
              </a:rPr>
              <a:t>“key/star ideas”</a:t>
            </a:r>
            <a:r>
              <a:rPr lang="en-US" sz="1100" smtClean="0">
                <a:latin typeface="Times New Roman" pitchFamily="18" charset="0"/>
              </a:rPr>
              <a:t>- the </a:t>
            </a:r>
            <a:r>
              <a:rPr lang="en-US" sz="1100" b="1" smtClean="0">
                <a:latin typeface="Times New Roman" pitchFamily="18" charset="0"/>
              </a:rPr>
              <a:t>“big ideas”. </a:t>
            </a:r>
            <a:r>
              <a:rPr lang="en-US" sz="1100" smtClean="0">
                <a:latin typeface="Times New Roman" pitchFamily="18" charset="0"/>
              </a:rPr>
              <a:t>Yellow is used for key/star ideas and the </a:t>
            </a:r>
            <a:r>
              <a:rPr lang="en-US" sz="1100" b="1" smtClean="0">
                <a:latin typeface="Times New Roman" pitchFamily="18" charset="0"/>
              </a:rPr>
              <a:t>transitions (word or phrase)</a:t>
            </a:r>
            <a:r>
              <a:rPr lang="en-US" sz="1100" smtClean="0">
                <a:latin typeface="Times New Roman" pitchFamily="18" charset="0"/>
              </a:rPr>
              <a:t>.</a:t>
            </a:r>
          </a:p>
          <a:p>
            <a:pPr lvl="1" eaLnBrk="1" hangingPunct="1">
              <a:buFontTx/>
              <a:buChar char="•"/>
            </a:pPr>
            <a:r>
              <a:rPr lang="en-US" sz="1100" smtClean="0">
                <a:latin typeface="Times New Roman" pitchFamily="18" charset="0"/>
              </a:rPr>
              <a:t>Once yellows are shared, it’s time to </a:t>
            </a:r>
            <a:r>
              <a:rPr lang="en-US" sz="1100" b="1" smtClean="0">
                <a:latin typeface="Times New Roman" pitchFamily="18" charset="0"/>
              </a:rPr>
              <a:t>stop </a:t>
            </a:r>
            <a:r>
              <a:rPr lang="en-US" sz="1100" i="1" smtClean="0">
                <a:latin typeface="Times New Roman" pitchFamily="18" charset="0"/>
              </a:rPr>
              <a:t>(click) </a:t>
            </a:r>
            <a:r>
              <a:rPr lang="en-US" sz="1100" b="1" smtClean="0">
                <a:latin typeface="Times New Roman" pitchFamily="18" charset="0"/>
              </a:rPr>
              <a:t>and explain</a:t>
            </a:r>
            <a:r>
              <a:rPr lang="en-US" sz="1100" smtClean="0">
                <a:latin typeface="Times New Roman" pitchFamily="18" charset="0"/>
              </a:rPr>
              <a:t> the yellow with an example (the Es also called the Reds).  </a:t>
            </a:r>
          </a:p>
          <a:p>
            <a:pPr lvl="1" eaLnBrk="1" hangingPunct="1">
              <a:buFontTx/>
              <a:buChar char="•"/>
            </a:pPr>
            <a:r>
              <a:rPr lang="en-US" sz="1100" smtClean="0">
                <a:latin typeface="Times New Roman" pitchFamily="18" charset="0"/>
              </a:rPr>
              <a:t>The final color, once again, is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However, green now represents </a:t>
            </a:r>
            <a:r>
              <a:rPr lang="en-US" sz="1100" b="1" smtClean="0">
                <a:latin typeface="Times New Roman" pitchFamily="18" charset="0"/>
              </a:rPr>
              <a:t>“go back.”</a:t>
            </a:r>
            <a:r>
              <a:rPr lang="en-US" sz="1100" smtClean="0">
                <a:latin typeface="Times New Roman" pitchFamily="18" charset="0"/>
              </a:rPr>
              <a:t>  Green </a:t>
            </a:r>
            <a:r>
              <a:rPr lang="en-US" sz="1100" b="1" smtClean="0">
                <a:latin typeface="Times New Roman" pitchFamily="18" charset="0"/>
              </a:rPr>
              <a:t>reminds the reader of the topic.</a:t>
            </a:r>
          </a:p>
          <a:p>
            <a:pPr lvl="1" eaLnBrk="1" hangingPunct="1">
              <a:buFontTx/>
              <a:buChar char="•"/>
            </a:pPr>
            <a:r>
              <a:rPr lang="en-US" sz="1100" smtClean="0">
                <a:latin typeface="Times New Roman" pitchFamily="18" charset="0"/>
              </a:rPr>
              <a:t>The following slide shows how Traffic light Colors </a:t>
            </a:r>
            <a:r>
              <a:rPr lang="en-US" sz="1100" b="1" smtClean="0">
                <a:latin typeface="Times New Roman" pitchFamily="18" charset="0"/>
              </a:rPr>
              <a:t>look in action</a:t>
            </a:r>
            <a:r>
              <a:rPr lang="en-US" sz="1100" smtClean="0">
                <a:latin typeface="Times New Roman" pitchFamily="18" charset="0"/>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latin typeface="Arial" pitchFamily="34" charset="0"/>
              </a:rPr>
              <a:t>Trainers Notes: </a:t>
            </a:r>
            <a:r>
              <a:rPr lang="en-US" smtClean="0">
                <a:latin typeface="Arial" pitchFamily="34" charset="0"/>
              </a:rPr>
              <a:t>The purpose of this slide it to give the participants a rational for why this strategies is critical and should be addressed sooner than later. Click though each one and end with a quote from Maureen Auman.</a:t>
            </a:r>
          </a:p>
          <a:p>
            <a:endParaRPr lang="en-US" smtClean="0">
              <a:latin typeface="Arial" pitchFamily="34" charset="0"/>
            </a:endParaRPr>
          </a:p>
          <a:p>
            <a:r>
              <a:rPr lang="en-US" b="1" smtClean="0">
                <a:latin typeface="Arial" pitchFamily="34" charset="0"/>
              </a:rPr>
              <a:t>Have group read last box on own</a:t>
            </a:r>
            <a:r>
              <a:rPr lang="en-US" smtClean="0">
                <a:latin typeface="Arial" pitchFamily="34" charset="0"/>
              </a:rPr>
              <a:t> </a:t>
            </a:r>
          </a:p>
        </p:txBody>
      </p:sp>
      <p:sp>
        <p:nvSpPr>
          <p:cNvPr id="47108" name="Slide Number Placeholder 3"/>
          <p:cNvSpPr>
            <a:spLocks noGrp="1"/>
          </p:cNvSpPr>
          <p:nvPr>
            <p:ph type="sldNum" sz="quarter" idx="5"/>
          </p:nvPr>
        </p:nvSpPr>
        <p:spPr/>
        <p:txBody>
          <a:bodyPr/>
          <a:lstStyle/>
          <a:p>
            <a:pPr>
              <a:defRPr/>
            </a:pPr>
            <a:fld id="{C5ECFE52-802A-4A5D-BC6D-A9FAE4505971}" type="slidenum">
              <a:rPr lang="en-US" smtClean="0">
                <a:latin typeface="Arial" pitchFamily="34" charset="0"/>
              </a:rPr>
              <a:pPr>
                <a:defRPr/>
              </a:pPr>
              <a:t>24</a:t>
            </a:fld>
            <a:endParaRPr 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p>
            <a:pPr>
              <a:defRPr/>
            </a:pPr>
            <a:fld id="{2840436B-696C-4D60-834B-D304DB9B7DB5}" type="slidenum">
              <a:rPr lang="en-US" smtClean="0">
                <a:latin typeface="Arial" pitchFamily="34" charset="0"/>
              </a:rPr>
              <a:pPr>
                <a:defRPr/>
              </a:pPr>
              <a:t>55</a:t>
            </a:fld>
            <a:endParaRPr lang="en-US" smtClean="0">
              <a:latin typeface="Arial" pitchFamily="34" charset="0"/>
            </a:endParaRPr>
          </a:p>
        </p:txBody>
      </p:sp>
      <p:sp>
        <p:nvSpPr>
          <p:cNvPr id="148483"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48484"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b="1" u="sng" smtClean="0">
                <a:latin typeface="Arial" pitchFamily="34" charset="0"/>
              </a:rPr>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p:txBody>
          <a:bodyPr/>
          <a:lstStyle/>
          <a:p>
            <a:pPr>
              <a:defRPr/>
            </a:pPr>
            <a:fld id="{DBFBFA37-818A-4A4D-B39A-0EC9D00BFA92}" type="slidenum">
              <a:rPr lang="en-US" smtClean="0">
                <a:latin typeface="Arial" pitchFamily="34" charset="0"/>
              </a:rPr>
              <a:pPr>
                <a:defRPr/>
              </a:pPr>
              <a:t>56</a:t>
            </a:fld>
            <a:endParaRPr lang="en-US" smtClean="0">
              <a:latin typeface="Arial" pitchFamily="34" charset="0"/>
            </a:endParaRPr>
          </a:p>
        </p:txBody>
      </p:sp>
      <p:sp>
        <p:nvSpPr>
          <p:cNvPr id="14950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950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lnSpc>
                <a:spcPct val="80000"/>
              </a:lnSpc>
            </a:pPr>
            <a:r>
              <a:rPr lang="en-US" sz="1000" smtClean="0">
                <a:latin typeface="Times New Roman" pitchFamily="18" charset="0"/>
              </a:rPr>
              <a:t>Introduce the informal outline or T- Chart – refer to the handouts. Have the participants color the T-Chart </a:t>
            </a:r>
          </a:p>
          <a:p>
            <a:pPr lvl="1" eaLnBrk="1" hangingPunct="1">
              <a:lnSpc>
                <a:spcPct val="80000"/>
              </a:lnSpc>
            </a:pPr>
            <a:r>
              <a:rPr lang="en-US" sz="1000" smtClean="0">
                <a:latin typeface="Times New Roman" pitchFamily="18" charset="0"/>
              </a:rPr>
              <a:t>(click) T= is your topic – this is green (go and tell the topic)</a:t>
            </a:r>
          </a:p>
          <a:p>
            <a:pPr lvl="1" eaLnBrk="1" hangingPunct="1">
              <a:lnSpc>
                <a:spcPct val="80000"/>
              </a:lnSpc>
            </a:pPr>
            <a:r>
              <a:rPr lang="en-US" sz="1000" smtClean="0">
                <a:latin typeface="Times New Roman" pitchFamily="18" charset="0"/>
              </a:rPr>
              <a:t>(click) </a:t>
            </a:r>
            <a:r>
              <a:rPr lang="en-US" sz="1000" smtClean="0">
                <a:latin typeface="Times New Roman" pitchFamily="18" charset="0"/>
                <a:sym typeface="Wingdings" pitchFamily="2" charset="2"/>
              </a:rPr>
              <a:t>Is your reason, detail, fact- this is yellow (slow down)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This is section for the explanation or example (stop and explain)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C= your conclusion (go and remind them of your topic) </a:t>
            </a:r>
            <a:endParaRPr lang="en-US" sz="1000"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to show that this graphic organizer can be done in a notebook to help with pre-writing (click) </a:t>
            </a:r>
          </a:p>
          <a:p>
            <a:endParaRPr lang="en-US" smtClean="0">
              <a:latin typeface="Arial" pitchFamily="34" charset="0"/>
            </a:endParaRPr>
          </a:p>
          <a:p>
            <a:r>
              <a:rPr lang="en-US" smtClean="0">
                <a:latin typeface="Arial" pitchFamily="34" charset="0"/>
              </a:rPr>
              <a:t>(hint: a necessary step on some of the CSAP questions.) </a:t>
            </a:r>
          </a:p>
        </p:txBody>
      </p:sp>
      <p:sp>
        <p:nvSpPr>
          <p:cNvPr id="106500" name="Slide Number Placeholder 3"/>
          <p:cNvSpPr>
            <a:spLocks noGrp="1"/>
          </p:cNvSpPr>
          <p:nvPr>
            <p:ph type="sldNum" sz="quarter" idx="5"/>
          </p:nvPr>
        </p:nvSpPr>
        <p:spPr/>
        <p:txBody>
          <a:bodyPr/>
          <a:lstStyle/>
          <a:p>
            <a:pPr>
              <a:defRPr/>
            </a:pPr>
            <a:fld id="{5EBF1144-7DEE-49E6-9772-4486FACE222B}" type="slidenum">
              <a:rPr lang="en-US" smtClean="0">
                <a:latin typeface="Arial" pitchFamily="34" charset="0"/>
              </a:rPr>
              <a:pPr>
                <a:defRPr/>
              </a:pPr>
              <a:t>57</a:t>
            </a:fld>
            <a:endParaRPr 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p>
            <a:pPr>
              <a:defRPr/>
            </a:pPr>
            <a:fld id="{91EAAAA0-D98E-403E-BB29-19E7239CA3C7}" type="slidenum">
              <a:rPr lang="en-US" smtClean="0">
                <a:latin typeface="Arial" pitchFamily="34" charset="0"/>
              </a:rPr>
              <a:pPr>
                <a:defRPr/>
              </a:pPr>
              <a:t>58</a:t>
            </a:fld>
            <a:endParaRPr lang="en-US" smtClean="0">
              <a:latin typeface="Arial" pitchFamily="34" charset="0"/>
            </a:endParaRPr>
          </a:p>
        </p:txBody>
      </p:sp>
      <p:sp>
        <p:nvSpPr>
          <p:cNvPr id="151555"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51556"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b="1" u="sng" smtClean="0">
                <a:latin typeface="Arial" pitchFamily="34" charset="0"/>
              </a:rPr>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p:txBody>
          <a:bodyPr/>
          <a:lstStyle/>
          <a:p>
            <a:pPr>
              <a:defRPr/>
            </a:pPr>
            <a:fld id="{5065F9FD-9EA0-4D87-9853-C63DAD5D7931}" type="slidenum">
              <a:rPr lang="en-US" smtClean="0">
                <a:latin typeface="Arial" pitchFamily="34" charset="0"/>
              </a:rPr>
              <a:pPr>
                <a:defRPr/>
              </a:pPr>
              <a:t>59</a:t>
            </a:fld>
            <a:endParaRPr lang="en-US" smtClean="0">
              <a:latin typeface="Arial" pitchFamily="34" charset="0"/>
            </a:endParaRPr>
          </a:p>
        </p:txBody>
      </p:sp>
      <p:sp>
        <p:nvSpPr>
          <p:cNvPr id="152579"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258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lnSpc>
                <a:spcPct val="80000"/>
              </a:lnSpc>
            </a:pPr>
            <a:r>
              <a:rPr lang="en-US" sz="1000" smtClean="0">
                <a:latin typeface="Times New Roman" pitchFamily="18" charset="0"/>
              </a:rPr>
              <a:t>This is what is would look like using an Informal Outline.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p:txBody>
          <a:bodyPr/>
          <a:lstStyle/>
          <a:p>
            <a:pPr>
              <a:defRPr/>
            </a:pPr>
            <a:fld id="{87D67E37-8F1D-4668-BC96-B1A84DAD1EF9}" type="slidenum">
              <a:rPr lang="en-US" smtClean="0">
                <a:latin typeface="Arial" pitchFamily="34" charset="0"/>
              </a:rPr>
              <a:pPr>
                <a:defRPr/>
              </a:pPr>
              <a:t>60</a:t>
            </a:fld>
            <a:endParaRPr lang="en-US" smtClean="0">
              <a:latin typeface="Arial" pitchFamily="34" charset="0"/>
            </a:endParaRPr>
          </a:p>
        </p:txBody>
      </p:sp>
      <p:sp>
        <p:nvSpPr>
          <p:cNvPr id="153603"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360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smtClean="0">
                <a:latin typeface="Times New Roman" pitchFamily="18" charset="0"/>
              </a:rPr>
              <a:t>Here is an example of an informal outline from the intermediate level (click to next slide)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p:txBody>
          <a:bodyPr/>
          <a:lstStyle/>
          <a:p>
            <a:pPr>
              <a:defRPr/>
            </a:pPr>
            <a:fld id="{AD11AC55-7293-434C-9916-6F346C48A559}" type="slidenum">
              <a:rPr lang="en-US" smtClean="0">
                <a:latin typeface="Arial" pitchFamily="34" charset="0"/>
              </a:rPr>
              <a:pPr>
                <a:defRPr/>
              </a:pPr>
              <a:t>61</a:t>
            </a:fld>
            <a:endParaRPr lang="en-US" smtClean="0">
              <a:latin typeface="Arial" pitchFamily="34" charset="0"/>
            </a:endParaRPr>
          </a:p>
        </p:txBody>
      </p:sp>
      <p:sp>
        <p:nvSpPr>
          <p:cNvPr id="15462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462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b="1" u="sng" smtClean="0">
                <a:latin typeface="Times New Roman" pitchFamily="18" charset="0"/>
              </a:rPr>
              <a:t>Trainers Notes:</a:t>
            </a:r>
            <a:r>
              <a:rPr lang="en-US" smtClean="0">
                <a:latin typeface="Times New Roman" pitchFamily="18" charset="0"/>
              </a:rPr>
              <a:t> </a:t>
            </a:r>
          </a:p>
          <a:p>
            <a:pPr lvl="1" eaLnBrk="1" hangingPunct="1"/>
            <a:r>
              <a:rPr lang="en-US" smtClean="0">
                <a:latin typeface="Times New Roman" pitchFamily="18" charset="0"/>
              </a:rPr>
              <a:t>Here is an example from the intermediate level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p:txBody>
          <a:bodyPr/>
          <a:lstStyle/>
          <a:p>
            <a:pPr>
              <a:defRPr/>
            </a:pPr>
            <a:fld id="{C3E570AF-F7F1-40D5-9A3A-C9A52F8877E5}" type="slidenum">
              <a:rPr lang="en-US" smtClean="0">
                <a:latin typeface="Arial" pitchFamily="34" charset="0"/>
              </a:rPr>
              <a:pPr>
                <a:defRPr/>
              </a:pPr>
              <a:t>62</a:t>
            </a:fld>
            <a:endParaRPr lang="en-US" smtClean="0">
              <a:latin typeface="Arial" pitchFamily="34" charset="0"/>
            </a:endParaRPr>
          </a:p>
        </p:txBody>
      </p:sp>
      <p:sp>
        <p:nvSpPr>
          <p:cNvPr id="15565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565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a:t>
            </a:r>
          </a:p>
          <a:p>
            <a:pPr eaLnBrk="1" hangingPunct="1"/>
            <a:r>
              <a:rPr lang="en-US" smtClean="0">
                <a:latin typeface="Times New Roman" pitchFamily="18" charset="0"/>
              </a:rPr>
              <a:t>Here is what it looks like as a paragraph.</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p:txBody>
          <a:bodyPr/>
          <a:lstStyle/>
          <a:p>
            <a:pPr>
              <a:defRPr/>
            </a:pPr>
            <a:fld id="{19826F2E-6F61-40A4-A622-3B09BED32452}" type="slidenum">
              <a:rPr lang="en-US" smtClean="0">
                <a:latin typeface="Arial" pitchFamily="34" charset="0"/>
              </a:rPr>
              <a:pPr>
                <a:defRPr/>
              </a:pPr>
              <a:t>63</a:t>
            </a:fld>
            <a:endParaRPr lang="en-US" smtClean="0">
              <a:latin typeface="Arial" pitchFamily="34" charset="0"/>
            </a:endParaRPr>
          </a:p>
        </p:txBody>
      </p:sp>
      <p:sp>
        <p:nvSpPr>
          <p:cNvPr id="15667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667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Arial" pitchFamily="34" charset="0"/>
              </a:rPr>
              <a:t> Changing the topic  - Will be focusing on writing with a prompt.</a:t>
            </a:r>
            <a:r>
              <a:rPr lang="en-US" smtClean="0">
                <a:latin typeface="Times New Roman" pitchFamily="18" charset="0"/>
              </a:rPr>
              <a:t> Can’t stress enough that writing from a prompt …. The purpose of this slide is to demonstrate what skills are needed for a student to respond to a prompt.</a:t>
            </a:r>
          </a:p>
          <a:p>
            <a:pPr eaLnBrk="1" hangingPunct="1"/>
            <a:r>
              <a:rPr lang="en-US" smtClean="0">
                <a:latin typeface="Times New Roman" pitchFamily="18" charset="0"/>
              </a:rPr>
              <a:t>Kids have got to be able to analyze a prompt.</a:t>
            </a:r>
          </a:p>
          <a:p>
            <a:pPr eaLnBrk="1" hangingPunct="1"/>
            <a:r>
              <a:rPr lang="en-US" smtClean="0">
                <a:latin typeface="Times New Roman" pitchFamily="18" charset="0"/>
              </a:rPr>
              <a:t>Writing from a prompt very important</a:t>
            </a:r>
          </a:p>
          <a:p>
            <a:pPr eaLnBrk="1" hangingPunct="1"/>
            <a:r>
              <a:rPr lang="en-US" smtClean="0">
                <a:latin typeface="Times New Roman" pitchFamily="18" charset="0"/>
              </a:rPr>
              <a:t>Having kids read prompt and circle words </a:t>
            </a:r>
          </a:p>
          <a:p>
            <a:pPr eaLnBrk="1" hangingPunct="1">
              <a:buFontTx/>
              <a:buChar char="•"/>
            </a:pPr>
            <a:r>
              <a:rPr lang="en-US" smtClean="0">
                <a:latin typeface="Times New Roman" pitchFamily="18" charset="0"/>
              </a:rPr>
              <a:t>Read this slide aloud.  </a:t>
            </a:r>
          </a:p>
          <a:p>
            <a:pPr eaLnBrk="1" hangingPunct="1">
              <a:buFontTx/>
              <a:buChar char="•"/>
            </a:pPr>
            <a:r>
              <a:rPr lang="en-US" smtClean="0">
                <a:latin typeface="Times New Roman" pitchFamily="18" charset="0"/>
              </a:rPr>
              <a:t>Also point out Tool 4-3a.  It shows that there are different prompts for story and information writing.</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p:txBody>
          <a:bodyPr/>
          <a:lstStyle/>
          <a:p>
            <a:pPr>
              <a:defRPr/>
            </a:pPr>
            <a:fld id="{A1FE4A9D-17CD-48F9-8C28-976A95591AAB}" type="slidenum">
              <a:rPr lang="en-US" smtClean="0">
                <a:latin typeface="Arial" pitchFamily="34" charset="0"/>
              </a:rPr>
              <a:pPr>
                <a:defRPr/>
              </a:pPr>
              <a:t>64</a:t>
            </a:fld>
            <a:endParaRPr lang="en-US" smtClean="0">
              <a:latin typeface="Arial" pitchFamily="34" charset="0"/>
            </a:endParaRPr>
          </a:p>
        </p:txBody>
      </p:sp>
      <p:sp>
        <p:nvSpPr>
          <p:cNvPr id="157699"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770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In this web, the student placed the topic in the center circle and attached are the details the writer wants to remember to mention.</a:t>
            </a:r>
          </a:p>
          <a:p>
            <a:pPr eaLnBrk="1" hangingPunct="1">
              <a:buFontTx/>
              <a:buChar char="•"/>
            </a:pPr>
            <a:r>
              <a:rPr lang="en-US" smtClean="0">
                <a:latin typeface="Times New Roman" pitchFamily="18" charset="0"/>
              </a:rPr>
              <a:t>Typically kids will write from 12:00 around the web.</a:t>
            </a:r>
          </a:p>
          <a:p>
            <a:pPr eaLnBrk="1" hangingPunct="1">
              <a:buFontTx/>
              <a:buChar char="•"/>
            </a:pPr>
            <a:r>
              <a:rPr lang="en-US" smtClean="0">
                <a:latin typeface="Times New Roman" pitchFamily="18" charset="0"/>
              </a:rPr>
              <a:t>Webbing is ok…. But no organization</a:t>
            </a:r>
          </a:p>
          <a:p>
            <a:pPr eaLnBrk="1" hangingPunct="1">
              <a:buFontTx/>
              <a:buChar char="•"/>
            </a:pPr>
            <a:r>
              <a:rPr lang="en-US" smtClean="0">
                <a:latin typeface="Times New Roman" pitchFamily="18" charset="0"/>
              </a:rPr>
              <a:t>Random writing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4A56BC5B-CFE6-4446-9ADC-87AE1A45A27B}" type="slidenum">
              <a:rPr lang="en-US" smtClean="0">
                <a:latin typeface="Arial" pitchFamily="34" charset="0"/>
              </a:rPr>
              <a:pPr>
                <a:defRPr/>
              </a:pPr>
              <a:t>25</a:t>
            </a:fld>
            <a:endParaRPr lang="en-US" smtClean="0">
              <a:latin typeface="Arial" pitchFamily="34" charset="0"/>
            </a:endParaRPr>
          </a:p>
        </p:txBody>
      </p:sp>
      <p:sp>
        <p:nvSpPr>
          <p:cNvPr id="120835"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083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  </a:t>
            </a:r>
          </a:p>
          <a:p>
            <a:pPr eaLnBrk="1" hangingPunct="1"/>
            <a:r>
              <a:rPr lang="en-US" b="1" smtClean="0">
                <a:latin typeface="Arial" pitchFamily="34" charset="0"/>
              </a:rPr>
              <a:t>Remind group about the colored boxes at the bottom of the page – Where we are in the book.</a:t>
            </a:r>
          </a:p>
          <a:p>
            <a:pPr eaLnBrk="1" hangingPunct="1"/>
            <a:r>
              <a:rPr lang="en-US" smtClean="0">
                <a:latin typeface="Arial" pitchFamily="34" charset="0"/>
              </a:rPr>
              <a:t>What is a summary? </a:t>
            </a:r>
          </a:p>
          <a:p>
            <a:pPr eaLnBrk="1" hangingPunct="1"/>
            <a:r>
              <a:rPr lang="en-US" smtClean="0">
                <a:latin typeface="Arial" pitchFamily="34" charset="0"/>
              </a:rPr>
              <a:t>Kids Need to know what a summary is.</a:t>
            </a:r>
          </a:p>
          <a:p>
            <a:pPr eaLnBrk="1" hangingPunct="1"/>
            <a:r>
              <a:rPr lang="en-US" smtClean="0">
                <a:latin typeface="Arial" pitchFamily="34" charset="0"/>
              </a:rPr>
              <a:t>It does not contain an opinion.</a:t>
            </a:r>
          </a:p>
          <a:p>
            <a:pPr eaLnBrk="1" hangingPunct="1"/>
            <a:r>
              <a:rPr lang="en-US" smtClean="0">
                <a:latin typeface="Arial" pitchFamily="34" charset="0"/>
              </a:rPr>
              <a:t>It does not need a conclusion……. we don’t want to summarize a summary.</a:t>
            </a:r>
          </a:p>
          <a:p>
            <a:pPr eaLnBrk="1" hangingPunct="1"/>
            <a:r>
              <a:rPr lang="en-US" smtClean="0">
                <a:latin typeface="Arial" pitchFamily="34" charset="0"/>
              </a:rPr>
              <a:t>*****No Color coding in a summary</a:t>
            </a:r>
          </a:p>
          <a:p>
            <a:pPr eaLnBrk="1" hangingPunct="1"/>
            <a:r>
              <a:rPr lang="en-US" smtClean="0">
                <a:latin typeface="Arial" pitchFamily="34" charset="0"/>
              </a:rPr>
              <a:t>We summarize narrative and expository.</a:t>
            </a:r>
          </a:p>
          <a:p>
            <a:pPr eaLnBrk="1" hangingPunct="1"/>
            <a:r>
              <a:rPr lang="en-US" i="1" smtClean="0">
                <a:latin typeface="Arial" pitchFamily="34" charset="0"/>
              </a:rPr>
              <a:t> Read this slide aloud.</a:t>
            </a:r>
          </a:p>
          <a:p>
            <a:pPr eaLnBrk="1" hangingPunct="1"/>
            <a:r>
              <a:rPr lang="en-US" i="1" smtClean="0">
                <a:latin typeface="Arial" pitchFamily="34" charset="0"/>
              </a:rPr>
              <a:t>Ask participants, “Why is it so important for students to know how to summarize?</a:t>
            </a:r>
            <a:endParaRPr lang="en-US" b="1"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p:txBody>
          <a:bodyPr/>
          <a:lstStyle/>
          <a:p>
            <a:pPr>
              <a:defRPr/>
            </a:pPr>
            <a:fld id="{52D88C33-CFEC-4885-AAC5-33ACEC3AAFAC}" type="slidenum">
              <a:rPr lang="en-US" smtClean="0">
                <a:latin typeface="Arial" pitchFamily="34" charset="0"/>
              </a:rPr>
              <a:pPr>
                <a:defRPr/>
              </a:pPr>
              <a:t>65</a:t>
            </a:fld>
            <a:endParaRPr lang="en-US" smtClean="0">
              <a:latin typeface="Arial" pitchFamily="34" charset="0"/>
            </a:endParaRPr>
          </a:p>
        </p:txBody>
      </p:sp>
      <p:sp>
        <p:nvSpPr>
          <p:cNvPr id="158723"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872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p:txBody>
          <a:bodyPr/>
          <a:lstStyle/>
          <a:p>
            <a:pPr>
              <a:defRPr/>
            </a:pPr>
            <a:fld id="{95632CDD-1BC5-468B-B69A-396CED7286DE}" type="slidenum">
              <a:rPr lang="en-US" smtClean="0">
                <a:latin typeface="Arial" pitchFamily="34" charset="0"/>
              </a:rPr>
              <a:pPr>
                <a:defRPr/>
              </a:pPr>
              <a:t>66</a:t>
            </a:fld>
            <a:endParaRPr lang="en-US" smtClean="0">
              <a:latin typeface="Arial" pitchFamily="34" charset="0"/>
            </a:endParaRPr>
          </a:p>
        </p:txBody>
      </p:sp>
      <p:sp>
        <p:nvSpPr>
          <p:cNvPr id="15974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974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b="1" u="sng" smtClean="0">
                <a:latin typeface="Arial" pitchFamily="34" charset="0"/>
              </a:rPr>
              <a:t>Trainers Notes:</a:t>
            </a:r>
            <a:r>
              <a:rPr lang="en-US" smtClean="0">
                <a:latin typeface="Times New Roman" pitchFamily="18" charset="0"/>
              </a:rPr>
              <a:t> </a:t>
            </a:r>
          </a:p>
          <a:p>
            <a:pPr lvl="1" eaLnBrk="1" hangingPunct="1"/>
            <a:r>
              <a:rPr lang="en-US" smtClean="0">
                <a:latin typeface="Times New Roman" pitchFamily="18" charset="0"/>
              </a:rPr>
              <a:t>Here is how the information from the web can be organized use the T-outline</a:t>
            </a:r>
          </a:p>
          <a:p>
            <a:pPr lvl="1" eaLnBrk="1" hangingPunct="1"/>
            <a:r>
              <a:rPr lang="en-US" smtClean="0">
                <a:latin typeface="Times New Roman" pitchFamily="18" charset="0"/>
              </a:rPr>
              <a:t>Topic</a:t>
            </a:r>
          </a:p>
          <a:p>
            <a:pPr lvl="1" eaLnBrk="1" hangingPunct="1"/>
            <a:r>
              <a:rPr lang="en-US" smtClean="0">
                <a:latin typeface="Times New Roman" pitchFamily="18" charset="0"/>
              </a:rPr>
              <a:t>Yellows—Key star ideas</a:t>
            </a:r>
          </a:p>
          <a:p>
            <a:pPr lvl="1" eaLnBrk="1" hangingPunct="1"/>
            <a:r>
              <a:rPr lang="en-US" smtClean="0">
                <a:latin typeface="Times New Roman" pitchFamily="18" charset="0"/>
              </a:rPr>
              <a:t>Red—explain</a:t>
            </a:r>
          </a:p>
          <a:p>
            <a:pPr lvl="1" eaLnBrk="1" hangingPunct="1"/>
            <a:r>
              <a:rPr lang="en-US" smtClean="0">
                <a:latin typeface="Times New Roman" pitchFamily="18" charset="0"/>
              </a:rPr>
              <a:t>Notice that there are dashes and dots.</a:t>
            </a:r>
          </a:p>
          <a:p>
            <a:pPr lvl="1" eaLnBrk="1" hangingPunct="1"/>
            <a:r>
              <a:rPr lang="en-US" smtClean="0">
                <a:latin typeface="Times New Roman" pitchFamily="18" charset="0"/>
              </a:rPr>
              <a:t>You can use paper instead of templates….especially with paper crunch</a:t>
            </a:r>
          </a:p>
          <a:p>
            <a:pPr lvl="1" eaLnBrk="1" hangingPunct="1"/>
            <a:endParaRPr lang="en-US" smtClean="0">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C2FF31F3-EDE8-4641-99BD-3123C54A7C14}" type="slidenum">
              <a:rPr lang="en-US" smtClean="0">
                <a:latin typeface="Arial" pitchFamily="34" charset="0"/>
              </a:rPr>
              <a:pPr>
                <a:defRPr/>
              </a:pPr>
              <a:t>67</a:t>
            </a:fld>
            <a:endParaRPr lang="en-US" smtClean="0">
              <a:latin typeface="Arial" pitchFamily="34" charset="0"/>
            </a:endParaRPr>
          </a:p>
        </p:txBody>
      </p:sp>
      <p:sp>
        <p:nvSpPr>
          <p:cNvPr id="16077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6077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p:txBody>
          <a:bodyPr/>
          <a:lstStyle/>
          <a:p>
            <a:pPr>
              <a:defRPr/>
            </a:pPr>
            <a:fld id="{733D3E3A-B353-41EE-903D-E021FDB957B6}" type="slidenum">
              <a:rPr lang="en-US" smtClean="0">
                <a:latin typeface="Arial" pitchFamily="34" charset="0"/>
              </a:rPr>
              <a:pPr>
                <a:defRPr/>
              </a:pPr>
              <a:t>26</a:t>
            </a:fld>
            <a:endParaRPr lang="en-US" smtClean="0">
              <a:latin typeface="Arial" pitchFamily="34" charset="0"/>
            </a:endParaRPr>
          </a:p>
        </p:txBody>
      </p:sp>
      <p:sp>
        <p:nvSpPr>
          <p:cNvPr id="121859"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186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This is an example of a strategy</a:t>
            </a:r>
          </a:p>
          <a:p>
            <a:pPr eaLnBrk="1" hangingPunct="1"/>
            <a:r>
              <a:rPr lang="en-US" b="1" smtClean="0">
                <a:latin typeface="Arial" pitchFamily="34" charset="0"/>
              </a:rPr>
              <a:t>Explain to the group that with younger students they may want to start with step 3.  It is easier for the students to identify with facts then an item.</a:t>
            </a:r>
          </a:p>
          <a:p>
            <a:pPr eaLnBrk="1" hangingPunct="1"/>
            <a:endParaRPr lang="en-US" b="1" smtClean="0">
              <a:latin typeface="Arial" pitchFamily="34" charset="0"/>
            </a:endParaRPr>
          </a:p>
          <a:p>
            <a:pPr eaLnBrk="1" hangingPunct="1"/>
            <a:r>
              <a:rPr lang="en-US" b="1" smtClean="0">
                <a:latin typeface="Arial" pitchFamily="34" charset="0"/>
              </a:rPr>
              <a:t> </a:t>
            </a:r>
            <a:r>
              <a:rPr lang="en-US" smtClean="0">
                <a:latin typeface="Arial" pitchFamily="34" charset="0"/>
              </a:rPr>
              <a:t>Can teach summary writing during your reading block.</a:t>
            </a:r>
          </a:p>
          <a:p>
            <a:pPr eaLnBrk="1" hangingPunct="1"/>
            <a:r>
              <a:rPr lang="en-US" smtClean="0">
                <a:latin typeface="Arial" pitchFamily="34" charset="0"/>
              </a:rPr>
              <a:t> How do you get students to write such a well crafted summary paragraph?   We’ve divided it into four teachable steps.  (Read the slide aloud).  </a:t>
            </a:r>
          </a:p>
          <a:p>
            <a:pPr eaLnBrk="1" hangingPunct="1"/>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B62ACEF0-0871-4E2F-8561-092A4F276938}" type="slidenum">
              <a:rPr lang="en-US" smtClean="0">
                <a:latin typeface="Arial" pitchFamily="34" charset="0"/>
              </a:rPr>
              <a:pPr>
                <a:defRPr/>
              </a:pPr>
              <a:t>27</a:t>
            </a:fld>
            <a:endParaRPr lang="en-US" smtClean="0">
              <a:latin typeface="Arial" pitchFamily="34" charset="0"/>
            </a:endParaRPr>
          </a:p>
        </p:txBody>
      </p:sp>
      <p:sp>
        <p:nvSpPr>
          <p:cNvPr id="122883"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288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 </a:t>
            </a:r>
            <a:r>
              <a:rPr lang="en-US" smtClean="0">
                <a:latin typeface="Arial" pitchFamily="34" charset="0"/>
              </a:rPr>
              <a:t>Practice this a lot!</a:t>
            </a:r>
          </a:p>
          <a:p>
            <a:pPr eaLnBrk="1" hangingPunct="1"/>
            <a:r>
              <a:rPr lang="en-US" b="1" smtClean="0">
                <a:latin typeface="Arial" pitchFamily="34" charset="0"/>
              </a:rPr>
              <a:t>All explained in TG.</a:t>
            </a:r>
          </a:p>
          <a:p>
            <a:pPr eaLnBrk="1" hangingPunct="1"/>
            <a:r>
              <a:rPr lang="en-US" smtClean="0">
                <a:latin typeface="Arial" pitchFamily="34" charset="0"/>
              </a:rPr>
              <a:t>The IVF Summary Topic Sentence is a</a:t>
            </a:r>
            <a:r>
              <a:rPr lang="en-US" i="1" smtClean="0">
                <a:latin typeface="Arial" pitchFamily="34" charset="0"/>
              </a:rPr>
              <a:t> </a:t>
            </a:r>
            <a:r>
              <a:rPr lang="en-US" b="1" smtClean="0">
                <a:latin typeface="Arial" pitchFamily="34" charset="0"/>
              </a:rPr>
              <a:t>three-part sentence</a:t>
            </a:r>
            <a:r>
              <a:rPr lang="en-US" smtClean="0">
                <a:latin typeface="Arial" pitchFamily="34" charset="0"/>
              </a:rPr>
              <a:t> that begins with </a:t>
            </a:r>
            <a:r>
              <a:rPr lang="en-US" b="1" smtClean="0">
                <a:latin typeface="Arial" pitchFamily="34" charset="0"/>
              </a:rPr>
              <a:t>identifying the item</a:t>
            </a:r>
            <a:r>
              <a:rPr lang="en-US" smtClean="0">
                <a:latin typeface="Arial" pitchFamily="34" charset="0"/>
              </a:rPr>
              <a:t>. To construct the beginning of the sentence, students are taught to answer such questions as…</a:t>
            </a:r>
          </a:p>
          <a:p>
            <a:pPr marL="644525" lvl="1" indent="-187325" eaLnBrk="1" hangingPunct="1">
              <a:buFontTx/>
              <a:buChar char="•"/>
            </a:pPr>
            <a:r>
              <a:rPr lang="en-US" i="1" smtClean="0">
                <a:latin typeface="Arial" pitchFamily="34" charset="0"/>
              </a:rPr>
              <a:t>(click) “</a:t>
            </a:r>
            <a:r>
              <a:rPr lang="en-US" smtClean="0">
                <a:latin typeface="Arial" pitchFamily="34" charset="0"/>
              </a:rPr>
              <a:t>What is the text?”</a:t>
            </a:r>
          </a:p>
          <a:p>
            <a:pPr marL="644525" lvl="1" indent="-187325" eaLnBrk="1" hangingPunct="1">
              <a:buFontTx/>
              <a:buChar char="•"/>
            </a:pPr>
            <a:r>
              <a:rPr lang="en-US" i="1" smtClean="0">
                <a:latin typeface="Arial" pitchFamily="34" charset="0"/>
              </a:rPr>
              <a:t>(click) “</a:t>
            </a:r>
            <a:r>
              <a:rPr lang="en-US" smtClean="0">
                <a:latin typeface="Arial" pitchFamily="34" charset="0"/>
              </a:rPr>
              <a:t>What type of text is it?”</a:t>
            </a:r>
          </a:p>
          <a:p>
            <a:pPr marL="644525" lvl="1" indent="-187325" eaLnBrk="1" hangingPunct="1">
              <a:buFontTx/>
              <a:buChar char="•"/>
            </a:pPr>
            <a:r>
              <a:rPr lang="en-US" i="1" smtClean="0">
                <a:latin typeface="Arial" pitchFamily="34" charset="0"/>
              </a:rPr>
              <a:t>(click) “</a:t>
            </a:r>
            <a:r>
              <a:rPr lang="en-US" smtClean="0">
                <a:latin typeface="Arial" pitchFamily="34" charset="0"/>
              </a:rPr>
              <a:t>Who is the author?”</a:t>
            </a:r>
          </a:p>
          <a:p>
            <a:pPr eaLnBrk="1" hangingPunct="1"/>
            <a:r>
              <a:rPr lang="en-US" smtClean="0">
                <a:latin typeface="Arial" pitchFamily="34" charset="0"/>
              </a:rPr>
              <a:t>Next, students choose a verb </a:t>
            </a:r>
            <a:r>
              <a:rPr lang="en-US" i="1" smtClean="0">
                <a:latin typeface="Arial" pitchFamily="34" charset="0"/>
              </a:rPr>
              <a:t>(click)</a:t>
            </a:r>
            <a:r>
              <a:rPr lang="en-US" smtClean="0">
                <a:latin typeface="Arial" pitchFamily="34" charset="0"/>
              </a:rPr>
              <a:t> – </a:t>
            </a:r>
            <a:r>
              <a:rPr lang="en-US" b="1" smtClean="0">
                <a:latin typeface="Arial" pitchFamily="34" charset="0"/>
              </a:rPr>
              <a:t>an action verb that relates to the purpose of the text.  </a:t>
            </a:r>
          </a:p>
          <a:p>
            <a:pPr eaLnBrk="1" hangingPunct="1"/>
            <a:r>
              <a:rPr lang="en-US" smtClean="0">
                <a:latin typeface="Arial" pitchFamily="34" charset="0"/>
              </a:rPr>
              <a:t>Finally, students finish the thought with… </a:t>
            </a:r>
            <a:endParaRPr lang="en-US" i="1" smtClean="0">
              <a:latin typeface="Arial" pitchFamily="34" charset="0"/>
            </a:endParaRPr>
          </a:p>
          <a:p>
            <a:pPr marL="644525" lvl="1" indent="-187325" eaLnBrk="1" hangingPunct="1">
              <a:buFontTx/>
              <a:buChar char="•"/>
            </a:pPr>
            <a:r>
              <a:rPr lang="en-US" i="1" smtClean="0">
                <a:latin typeface="Arial" pitchFamily="34" charset="0"/>
              </a:rPr>
              <a:t>(click)” </a:t>
            </a:r>
            <a:r>
              <a:rPr lang="en-US" smtClean="0">
                <a:latin typeface="Arial" pitchFamily="34" charset="0"/>
              </a:rPr>
              <a:t>the big idea,” </a:t>
            </a:r>
          </a:p>
          <a:p>
            <a:pPr marL="644525" lvl="1" indent="-187325" eaLnBrk="1" hangingPunct="1">
              <a:buFontTx/>
              <a:buChar char="•"/>
            </a:pPr>
            <a:r>
              <a:rPr lang="en-US" i="1" smtClean="0">
                <a:latin typeface="Arial" pitchFamily="34" charset="0"/>
              </a:rPr>
              <a:t>(click) “</a:t>
            </a:r>
            <a:r>
              <a:rPr lang="en-US" smtClean="0">
                <a:latin typeface="Arial" pitchFamily="34" charset="0"/>
              </a:rPr>
              <a:t>the big concept,” or </a:t>
            </a:r>
          </a:p>
          <a:p>
            <a:pPr marL="644525" lvl="1" indent="-187325" eaLnBrk="1" hangingPunct="1">
              <a:buFontTx/>
              <a:buChar char="•"/>
            </a:pPr>
            <a:r>
              <a:rPr lang="en-US" i="1" smtClean="0">
                <a:latin typeface="Arial" pitchFamily="34" charset="0"/>
              </a:rPr>
              <a:t>(click) “</a:t>
            </a:r>
            <a:r>
              <a:rPr lang="en-US" smtClean="0">
                <a:latin typeface="Arial" pitchFamily="34" charset="0"/>
              </a:rPr>
              <a:t>the main idea of the text.”</a:t>
            </a:r>
          </a:p>
          <a:p>
            <a:pPr eaLnBrk="1" hangingPunct="1"/>
            <a:r>
              <a:rPr lang="en-US" smtClean="0">
                <a:latin typeface="Arial" pitchFamily="34" charset="0"/>
              </a:rPr>
              <a:t>Let’s take a moment and summarize a </a:t>
            </a:r>
            <a:r>
              <a:rPr lang="en-US" b="1" smtClean="0">
                <a:latin typeface="Arial" pitchFamily="34" charset="0"/>
              </a:rPr>
              <a:t>text we are all familiar with - the fairytale, </a:t>
            </a:r>
            <a:r>
              <a:rPr lang="en-US" b="1" i="1" smtClean="0">
                <a:latin typeface="Arial" pitchFamily="34" charset="0"/>
              </a:rPr>
              <a:t>Cinderella</a:t>
            </a:r>
            <a:r>
              <a:rPr lang="en-US" i="1" smtClean="0">
                <a:latin typeface="Arial" pitchFamily="34" charset="0"/>
              </a:rPr>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98E6A183-FD6F-41B6-BB73-1E004799484D}" type="slidenum">
              <a:rPr lang="en-US" smtClean="0">
                <a:latin typeface="Arial" pitchFamily="34" charset="0"/>
              </a:rPr>
              <a:pPr>
                <a:defRPr/>
              </a:pPr>
              <a:t>28</a:t>
            </a:fld>
            <a:endParaRPr lang="en-US" smtClean="0">
              <a:latin typeface="Arial" pitchFamily="34" charset="0"/>
            </a:endParaRPr>
          </a:p>
        </p:txBody>
      </p:sp>
      <p:sp>
        <p:nvSpPr>
          <p:cNvPr id="123907"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390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Let’s practice with Cinderella</a:t>
            </a:r>
          </a:p>
          <a:p>
            <a:pPr eaLnBrk="1" hangingPunct="1"/>
            <a:endParaRPr lang="en-US" b="1" smtClean="0">
              <a:latin typeface="Arial" pitchFamily="34" charset="0"/>
            </a:endParaRPr>
          </a:p>
          <a:p>
            <a:pPr eaLnBrk="1" hangingPunct="1"/>
            <a:r>
              <a:rPr lang="en-US" smtClean="0">
                <a:latin typeface="Arial" pitchFamily="34" charset="0"/>
              </a:rPr>
              <a:t> Let’s begin the </a:t>
            </a:r>
            <a:r>
              <a:rPr lang="en-US" b="1" smtClean="0">
                <a:latin typeface="Arial" pitchFamily="34" charset="0"/>
              </a:rPr>
              <a:t>prewriting process </a:t>
            </a:r>
            <a:r>
              <a:rPr lang="en-US" smtClean="0">
                <a:latin typeface="Arial" pitchFamily="34" charset="0"/>
              </a:rPr>
              <a:t>for the I.V.F Sentence.</a:t>
            </a:r>
          </a:p>
          <a:p>
            <a:pPr lvl="1" eaLnBrk="1" hangingPunct="1">
              <a:buFontTx/>
              <a:buChar char="•"/>
            </a:pPr>
            <a:r>
              <a:rPr lang="en-US" smtClean="0">
                <a:latin typeface="Arial" pitchFamily="34" charset="0"/>
              </a:rPr>
              <a:t>What is the text we are summarizing?  Jot </a:t>
            </a:r>
            <a:r>
              <a:rPr lang="en-US" i="1" smtClean="0">
                <a:latin typeface="Arial" pitchFamily="34" charset="0"/>
              </a:rPr>
              <a:t>(click) </a:t>
            </a:r>
            <a:r>
              <a:rPr lang="en-US" b="1" i="1" smtClean="0">
                <a:latin typeface="Arial" pitchFamily="34" charset="0"/>
              </a:rPr>
              <a:t>“Cinderella”</a:t>
            </a:r>
            <a:r>
              <a:rPr lang="en-US" b="1" smtClean="0">
                <a:latin typeface="Arial" pitchFamily="34" charset="0"/>
              </a:rPr>
              <a:t> </a:t>
            </a:r>
            <a:r>
              <a:rPr lang="en-US" smtClean="0">
                <a:latin typeface="Arial" pitchFamily="34" charset="0"/>
              </a:rPr>
              <a:t>in the “I” column.</a:t>
            </a:r>
          </a:p>
          <a:p>
            <a:pPr lvl="1" eaLnBrk="1" hangingPunct="1">
              <a:buFontTx/>
              <a:buChar char="•"/>
            </a:pPr>
            <a:r>
              <a:rPr lang="en-US" smtClean="0">
                <a:latin typeface="Arial" pitchFamily="34" charset="0"/>
              </a:rPr>
              <a:t>What type of text is it?  Jot </a:t>
            </a:r>
            <a:r>
              <a:rPr lang="en-US" i="1" smtClean="0">
                <a:latin typeface="Arial" pitchFamily="34" charset="0"/>
              </a:rPr>
              <a:t>(click) </a:t>
            </a:r>
            <a:r>
              <a:rPr lang="en-US" smtClean="0">
                <a:latin typeface="Arial" pitchFamily="34" charset="0"/>
              </a:rPr>
              <a:t> </a:t>
            </a:r>
            <a:r>
              <a:rPr lang="en-US" b="1" smtClean="0">
                <a:latin typeface="Arial" pitchFamily="34" charset="0"/>
              </a:rPr>
              <a:t>“fairytale”</a:t>
            </a:r>
            <a:r>
              <a:rPr lang="en-US" smtClean="0">
                <a:latin typeface="Arial" pitchFamily="34" charset="0"/>
              </a:rPr>
              <a:t> in the “I” column.</a:t>
            </a:r>
          </a:p>
          <a:p>
            <a:pPr lvl="1" eaLnBrk="1" hangingPunct="1">
              <a:buFontTx/>
              <a:buChar char="•"/>
            </a:pPr>
            <a:r>
              <a:rPr lang="en-US" smtClean="0">
                <a:latin typeface="Arial" pitchFamily="34" charset="0"/>
              </a:rPr>
              <a:t>Who is the author?  Jot </a:t>
            </a:r>
            <a:r>
              <a:rPr lang="en-US" i="1" smtClean="0">
                <a:latin typeface="Arial" pitchFamily="34" charset="0"/>
              </a:rPr>
              <a:t>(click) </a:t>
            </a:r>
            <a:r>
              <a:rPr lang="en-US" smtClean="0">
                <a:latin typeface="Arial" pitchFamily="34" charset="0"/>
              </a:rPr>
              <a:t>“</a:t>
            </a:r>
            <a:r>
              <a:rPr lang="en-US" b="1" smtClean="0">
                <a:latin typeface="Arial" pitchFamily="34" charset="0"/>
              </a:rPr>
              <a:t>Brothers Grimm</a:t>
            </a:r>
            <a:r>
              <a:rPr lang="en-US" smtClean="0">
                <a:latin typeface="Arial" pitchFamily="34" charset="0"/>
              </a:rPr>
              <a:t>” in the “I” column.</a:t>
            </a:r>
          </a:p>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pPr>
              <a:defRPr/>
            </a:pPr>
            <a:fld id="{00BC8A1F-D121-48AC-B5FB-C04661BCD930}" type="slidenum">
              <a:rPr lang="en-US" smtClean="0">
                <a:latin typeface="Arial" pitchFamily="34" charset="0"/>
              </a:rPr>
              <a:pPr>
                <a:defRPr/>
              </a:pPr>
              <a:t>29</a:t>
            </a:fld>
            <a:endParaRPr lang="en-US" smtClean="0">
              <a:latin typeface="Arial" pitchFamily="34" charset="0"/>
            </a:endParaRPr>
          </a:p>
        </p:txBody>
      </p:sp>
      <p:sp>
        <p:nvSpPr>
          <p:cNvPr id="124931"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493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When choosing the action verb, the </a:t>
            </a:r>
            <a:r>
              <a:rPr lang="en-US" b="1" smtClean="0">
                <a:latin typeface="Arial" pitchFamily="34" charset="0"/>
              </a:rPr>
              <a:t>purpose of the text must be considered</a:t>
            </a:r>
            <a:r>
              <a:rPr lang="en-US" smtClean="0">
                <a:latin typeface="Arial" pitchFamily="34" charset="0"/>
              </a:rPr>
              <a:t>.  For that reason,  </a:t>
            </a:r>
            <a:r>
              <a:rPr lang="en-US" i="1" smtClean="0">
                <a:latin typeface="Arial" pitchFamily="34" charset="0"/>
              </a:rPr>
              <a:t>Step Up to Writing</a:t>
            </a:r>
            <a:r>
              <a:rPr lang="en-US" smtClean="0">
                <a:latin typeface="Arial" pitchFamily="34" charset="0"/>
              </a:rPr>
              <a:t> offers an extensive list of purposeful verbs for both beginning and advanced writers.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pPr>
              <a:defRPr/>
            </a:pPr>
            <a:fld id="{83B7F3AA-B462-4223-949F-3326762A18A6}" type="slidenum">
              <a:rPr lang="en-US" smtClean="0">
                <a:latin typeface="Arial" pitchFamily="34" charset="0"/>
              </a:rPr>
              <a:pPr>
                <a:defRPr/>
              </a:pPr>
              <a:t>30</a:t>
            </a:fld>
            <a:endParaRPr lang="en-US" smtClean="0">
              <a:latin typeface="Arial" pitchFamily="34" charset="0"/>
            </a:endParaRPr>
          </a:p>
        </p:txBody>
      </p:sp>
      <p:sp>
        <p:nvSpPr>
          <p:cNvPr id="125955"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595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 </a:t>
            </a:r>
            <a:r>
              <a:rPr lang="en-US" smtClean="0">
                <a:latin typeface="Arial" pitchFamily="34" charset="0"/>
              </a:rPr>
              <a:t>For this exercise, let’s choose the best verb.  Think about the purpose of </a:t>
            </a:r>
            <a:r>
              <a:rPr lang="en-US" i="1" smtClean="0">
                <a:latin typeface="Arial" pitchFamily="34" charset="0"/>
              </a:rPr>
              <a:t>Cinderella</a:t>
            </a:r>
            <a:r>
              <a:rPr lang="en-US" smtClean="0">
                <a:latin typeface="Arial" pitchFamily="34" charset="0"/>
              </a:rPr>
              <a:t>.  Here are some action verbs</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compare?  Do fairy tales really compare?  TEACH KIDS THAT THEY HAVE TO PICK AN ACTION THAT FITS!!</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describe?  </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present? </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explain? </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tell?  </a:t>
            </a:r>
          </a:p>
          <a:p>
            <a:pPr eaLnBrk="1" hangingPunct="1"/>
            <a:r>
              <a:rPr lang="en-US" smtClean="0">
                <a:latin typeface="Arial" pitchFamily="34" charset="0"/>
              </a:rPr>
              <a:t>Choose a verb that seems to</a:t>
            </a:r>
            <a:r>
              <a:rPr lang="en-US" b="1" smtClean="0">
                <a:latin typeface="Arial" pitchFamily="34" charset="0"/>
              </a:rPr>
              <a:t> fit the purpose of the piece</a:t>
            </a:r>
            <a:r>
              <a:rPr lang="en-US" smtClean="0">
                <a:latin typeface="Arial" pitchFamily="34" charset="0"/>
              </a:rPr>
              <a:t>.</a:t>
            </a:r>
          </a:p>
          <a:p>
            <a:pPr eaLnBrk="1" hangingPunct="1"/>
            <a:r>
              <a:rPr lang="en-US" smtClean="0">
                <a:latin typeface="Arial" pitchFamily="34" charset="0"/>
              </a:rPr>
              <a:t>Once you’ve chosen the verb, place it in the “verb” column. </a:t>
            </a:r>
            <a:r>
              <a:rPr lang="en-US" i="1" smtClean="0">
                <a:latin typeface="Arial" pitchFamily="34" charset="0"/>
              </a:rPr>
              <a:t>(click)</a:t>
            </a:r>
            <a:endParaRPr lang="en-US" smtClean="0">
              <a:latin typeface="Arial" pitchFamily="34" charset="0"/>
            </a:endParaRPr>
          </a:p>
          <a:p>
            <a:pPr eaLnBrk="1" hangingPunct="1"/>
            <a:r>
              <a:rPr lang="en-US" smtClean="0">
                <a:latin typeface="Arial" pitchFamily="34" charset="0"/>
              </a:rPr>
              <a:t>Now, let’s </a:t>
            </a:r>
            <a:r>
              <a:rPr lang="en-US" b="1" smtClean="0">
                <a:latin typeface="Arial" pitchFamily="34" charset="0"/>
              </a:rPr>
              <a:t>finish the thought </a:t>
            </a:r>
            <a:r>
              <a:rPr lang="en-US" smtClean="0">
                <a:latin typeface="Arial" pitchFamily="34" charset="0"/>
              </a:rPr>
              <a:t>with the “big idea.”</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4/2/2013 7:45 AM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4/2/2013 7:45 AM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4/2/2013 7:45 AM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4/2/2013 7:45 AM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4/2/2013 7:45 AM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4/2/2013 7:45 AM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4/2/2013 7:45 AM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4/2/2013 7:45 AM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4/2/2013 7:45 AM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4/2/2013 7:45 AM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4/2/2013 7:45 AM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4/2/2013 7:45 AM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30.emf"/><Relationship Id="rId4" Type="http://schemas.openxmlformats.org/officeDocument/2006/relationships/image" Target="../media/image29.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4.xml"/><Relationship Id="rId4" Type="http://schemas.openxmlformats.org/officeDocument/2006/relationships/image" Target="../media/image30.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The challenges of Learning to Write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fontScale="92500" lnSpcReduction="20000"/>
          </a:bodyPr>
          <a:lstStyle/>
          <a:p>
            <a:pPr eaLnBrk="1" fontAlgn="auto" hangingPunct="1">
              <a:spcAft>
                <a:spcPts val="0"/>
              </a:spcAft>
              <a:buFont typeface="Wingdings"/>
              <a:buNone/>
              <a:defRPr/>
            </a:pPr>
            <a:r>
              <a:rPr lang="en-US" dirty="0" smtClean="0"/>
              <a:t>Robert W. Frantum-Allen</a:t>
            </a:r>
            <a:br>
              <a:rPr lang="en-US" dirty="0" smtClean="0"/>
            </a:br>
            <a:r>
              <a:rPr lang="en-US" dirty="0" smtClean="0"/>
              <a:t>PDU </a:t>
            </a:r>
            <a:r>
              <a:rPr lang="en-US" dirty="0" smtClean="0"/>
              <a:t>April 2</a:t>
            </a:r>
            <a:r>
              <a:rPr lang="en-US" dirty="0" smtClean="0"/>
              <a:t>, 2013 </a:t>
            </a:r>
            <a:r>
              <a:rPr lang="en-US" dirty="0" smtClean="0"/>
              <a:t>Session </a:t>
            </a:r>
            <a:r>
              <a:rPr lang="en-US" dirty="0" smtClean="0"/>
              <a:t>Seven</a:t>
            </a:r>
            <a:r>
              <a:rPr lang="en-US" dirty="0" smtClean="0"/>
              <a:t>  </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600200"/>
            <a:ext cx="2050562"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a:ln w="50800"/>
                <a:effectLst>
                  <a:reflection blurRad="6350" stA="60000" endA="900" endPos="60000" dist="60007" dir="5400000" sy="-100000" algn="bl" rotWithShape="0"/>
                </a:effectLst>
                <a:latin typeface="+mn-lt"/>
                <a:cs typeface="+mn-cs"/>
              </a:rPr>
              <a:t>recital</a:t>
            </a:r>
          </a:p>
        </p:txBody>
      </p:sp>
      <p:sp>
        <p:nvSpPr>
          <p:cNvPr id="5" name="Rectangle 4"/>
          <p:cNvSpPr/>
          <p:nvPr/>
        </p:nvSpPr>
        <p:spPr>
          <a:xfrm>
            <a:off x="6324600" y="1676400"/>
            <a:ext cx="2060180"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smtClean="0">
                <a:ln w="50800"/>
                <a:effectLst>
                  <a:reflection blurRad="6350" stA="60000" endA="900" endPos="60000" dist="60007" dir="5400000" sy="-100000" algn="bl" rotWithShape="0"/>
                </a:effectLst>
              </a:rPr>
              <a:t>liberty</a:t>
            </a:r>
            <a:endParaRPr lang="en-US" sz="5400" b="1" dirty="0">
              <a:ln w="50800"/>
              <a:effectLst>
                <a:reflection blurRad="6350" stA="60000" endA="900" endPos="60000" dist="60007" dir="5400000" sy="-100000" algn="bl" rotWithShape="0"/>
              </a:effectLst>
              <a:latin typeface="+mn-lt"/>
              <a:cs typeface="+mn-cs"/>
            </a:endParaRPr>
          </a:p>
        </p:txBody>
      </p:sp>
      <p:sp>
        <p:nvSpPr>
          <p:cNvPr id="6" name="Rectangle 5"/>
          <p:cNvSpPr/>
          <p:nvPr/>
        </p:nvSpPr>
        <p:spPr>
          <a:xfrm>
            <a:off x="3581400" y="1676400"/>
            <a:ext cx="1877438"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a:ln w="50800"/>
                <a:effectLst>
                  <a:reflection blurRad="6350" stA="60000" endA="900" endPos="60000" dist="60007" dir="5400000" sy="-100000" algn="bl" rotWithShape="0"/>
                </a:effectLst>
                <a:latin typeface="+mn-lt"/>
                <a:cs typeface="+mn-cs"/>
              </a:rPr>
              <a:t>scare</a:t>
            </a:r>
            <a:r>
              <a:rPr lang="en-US" sz="5400" b="1" dirty="0">
                <a:ln w="50800"/>
                <a:solidFill>
                  <a:schemeClr val="bg1">
                    <a:shade val="50000"/>
                  </a:schemeClr>
                </a:solidFill>
                <a:effectLst>
                  <a:reflection blurRad="6350" stA="60000" endA="900" endPos="60000" dist="60007" dir="5400000" sy="-100000" algn="bl" rotWithShape="0"/>
                </a:effectLst>
                <a:latin typeface="+mn-lt"/>
                <a:cs typeface="+mn-cs"/>
              </a:rPr>
              <a:t> </a:t>
            </a:r>
          </a:p>
        </p:txBody>
      </p:sp>
      <p:sp>
        <p:nvSpPr>
          <p:cNvPr id="7" name="Rectangle 6"/>
          <p:cNvSpPr/>
          <p:nvPr/>
        </p:nvSpPr>
        <p:spPr>
          <a:xfrm>
            <a:off x="3440908" y="3048000"/>
            <a:ext cx="2032928"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err="1">
                <a:ln w="50800"/>
                <a:effectLst>
                  <a:reflection blurRad="6350" stA="60000" endA="900" endPos="60000" dist="60007" dir="5400000" sy="-100000" algn="bl" rotWithShape="0"/>
                </a:effectLst>
              </a:rPr>
              <a:t>mbuni</a:t>
            </a:r>
            <a:endParaRPr lang="en-US" sz="5400" b="1" dirty="0">
              <a:ln w="50800"/>
              <a:effectLst>
                <a:reflection blurRad="6350" stA="60000" endA="900" endPos="60000" dist="60007" dir="5400000" sy="-100000" algn="bl" rotWithShape="0"/>
              </a:effectLst>
              <a:latin typeface="+mn-lt"/>
              <a:cs typeface="+mn-cs"/>
            </a:endParaRPr>
          </a:p>
        </p:txBody>
      </p:sp>
      <p:sp>
        <p:nvSpPr>
          <p:cNvPr id="8" name="Title 7"/>
          <p:cNvSpPr>
            <a:spLocks noGrp="1"/>
          </p:cNvSpPr>
          <p:nvPr>
            <p:ph type="title"/>
          </p:nvPr>
        </p:nvSpPr>
        <p:spPr/>
        <p:txBody>
          <a:bodyPr>
            <a:normAutofit/>
          </a:bodyPr>
          <a:lstStyle/>
          <a:p>
            <a:pPr eaLnBrk="1" fontAlgn="auto" hangingPunct="1">
              <a:spcAft>
                <a:spcPts val="0"/>
              </a:spcAft>
              <a:defRPr/>
            </a:pPr>
            <a:r>
              <a:rPr lang="en-US" dirty="0" smtClean="0"/>
              <a:t>Visualizing and Verbalizing </a:t>
            </a:r>
            <a:endParaRPr lang="en-US" dirty="0"/>
          </a:p>
        </p:txBody>
      </p:sp>
      <p:sp>
        <p:nvSpPr>
          <p:cNvPr id="9" name="TextBox 8"/>
          <p:cNvSpPr txBox="1"/>
          <p:nvPr/>
        </p:nvSpPr>
        <p:spPr>
          <a:xfrm>
            <a:off x="304800" y="4495800"/>
            <a:ext cx="8382000" cy="2585323"/>
          </a:xfrm>
          <a:prstGeom prst="rect">
            <a:avLst/>
          </a:prstGeom>
          <a:noFill/>
        </p:spPr>
        <p:txBody>
          <a:bodyPr wrap="square" rtlCol="0">
            <a:spAutoFit/>
          </a:bodyPr>
          <a:lstStyle/>
          <a:p>
            <a:r>
              <a:rPr lang="en-US" dirty="0" smtClean="0"/>
              <a:t>In Africa, the </a:t>
            </a:r>
            <a:r>
              <a:rPr lang="en-US" dirty="0" err="1" smtClean="0"/>
              <a:t>mbuni</a:t>
            </a:r>
            <a:r>
              <a:rPr lang="en-US" dirty="0" smtClean="0"/>
              <a:t> lives in the grasslands and primarily eats plant matter and </a:t>
            </a:r>
            <a:r>
              <a:rPr lang="en-US" dirty="0" err="1" smtClean="0"/>
              <a:t>invetebrates</a:t>
            </a:r>
            <a:r>
              <a:rPr lang="en-US" dirty="0" smtClean="0"/>
              <a:t>. </a:t>
            </a:r>
          </a:p>
          <a:p>
            <a:endParaRPr lang="en-US" dirty="0" smtClean="0"/>
          </a:p>
          <a:p>
            <a:r>
              <a:rPr lang="en-US" dirty="0" smtClean="0"/>
              <a:t>The </a:t>
            </a:r>
            <a:r>
              <a:rPr lang="en-US" dirty="0" err="1" smtClean="0"/>
              <a:t>mbuni</a:t>
            </a:r>
            <a:r>
              <a:rPr lang="en-US" dirty="0" smtClean="0"/>
              <a:t> is covered with feathers to keep it warm, he doesn’t have the type of feathers needed to fly.</a:t>
            </a:r>
          </a:p>
          <a:p>
            <a:endParaRPr lang="en-US" dirty="0"/>
          </a:p>
          <a:p>
            <a:r>
              <a:rPr lang="en-US" dirty="0" smtClean="0"/>
              <a:t>A common myth about the </a:t>
            </a:r>
            <a:r>
              <a:rPr lang="en-US" dirty="0" err="1" smtClean="0"/>
              <a:t>mbuni</a:t>
            </a:r>
            <a:r>
              <a:rPr lang="en-US" dirty="0" smtClean="0"/>
              <a:t> is that they hide their heads in the sand when they are scared. This is not true.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6"/>
                                        </p:tgtEl>
                                        <p:attrNameLst>
                                          <p:attrName>ppt_y</p:attrName>
                                        </p:attrNameLst>
                                      </p:cBhvr>
                                      <p:tavLst>
                                        <p:tav tm="0">
                                          <p:val>
                                            <p:strVal val="#ppt_y"/>
                                          </p:val>
                                        </p:tav>
                                        <p:tav tm="100000">
                                          <p:val>
                                            <p:strVal val="#ppt_y"/>
                                          </p:val>
                                        </p:tav>
                                      </p:tavLst>
                                    </p:anim>
                                    <p:animEffect transition="in" filter="fade">
                                      <p:cBhvr>
                                        <p:cTn id="18" dur="1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5"/>
                                        </p:tgtEl>
                                        <p:attrNameLst>
                                          <p:attrName>ppt_y</p:attrName>
                                        </p:attrNameLst>
                                      </p:cBhvr>
                                      <p:tavLst>
                                        <p:tav tm="0">
                                          <p:val>
                                            <p:strVal val="#ppt_y"/>
                                          </p:val>
                                        </p:tav>
                                        <p:tav tm="100000">
                                          <p:val>
                                            <p:strVal val="#ppt_y"/>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7"/>
                                        </p:tgtEl>
                                        <p:attrNameLst>
                                          <p:attrName>ppt_y</p:attrName>
                                        </p:attrNameLst>
                                      </p:cBhvr>
                                      <p:tavLst>
                                        <p:tav tm="0">
                                          <p:val>
                                            <p:strVal val="#ppt_y"/>
                                          </p:val>
                                        </p:tav>
                                        <p:tav tm="100000">
                                          <p:val>
                                            <p:strVal val="#ppt_y"/>
                                          </p:val>
                                        </p:tav>
                                      </p:tavLst>
                                    </p:anim>
                                    <p:animEffect transition="in" filter="fade">
                                      <p:cBhvr>
                                        <p:cTn id="34" dur="1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ox(in)">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dlandcreative.files.wordpress.com/2010/02/ostrich1280x1024ls.jpg"/>
          <p:cNvPicPr>
            <a:picLocks noChangeAspect="1" noChangeArrowheads="1"/>
          </p:cNvPicPr>
          <p:nvPr/>
        </p:nvPicPr>
        <p:blipFill>
          <a:blip r:embed="rId2" cstate="print"/>
          <a:srcRect/>
          <a:stretch>
            <a:fillRect/>
          </a:stretch>
        </p:blipFill>
        <p:spPr bwMode="auto">
          <a:xfrm>
            <a:off x="304800" y="-1"/>
            <a:ext cx="8610600" cy="688361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Mental Representation to Words  </a:t>
            </a:r>
            <a:endParaRPr lang="en-US" dirty="0"/>
          </a:p>
        </p:txBody>
      </p:sp>
      <p:pic>
        <p:nvPicPr>
          <p:cNvPr id="63493" name="Picture 2" descr="http://blog.mrmoss.org/__oneclick_uploads/2009/03/smiley.png"/>
          <p:cNvPicPr>
            <a:picLocks noChangeAspect="1" noChangeArrowheads="1"/>
          </p:cNvPicPr>
          <p:nvPr/>
        </p:nvPicPr>
        <p:blipFill>
          <a:blip r:embed="rId2" cstate="print"/>
          <a:srcRect/>
          <a:stretch>
            <a:fillRect/>
          </a:stretch>
        </p:blipFill>
        <p:spPr bwMode="auto">
          <a:xfrm>
            <a:off x="457200" y="4267200"/>
            <a:ext cx="1676400" cy="1676400"/>
          </a:xfrm>
          <a:prstGeom prst="rect">
            <a:avLst/>
          </a:prstGeom>
          <a:noFill/>
          <a:ln w="9525">
            <a:noFill/>
            <a:miter lim="800000"/>
            <a:headEnd/>
            <a:tailEnd/>
          </a:ln>
        </p:spPr>
      </p:pic>
      <p:pic>
        <p:nvPicPr>
          <p:cNvPr id="63494" name="Picture 2" descr="http://blog.mrmoss.org/__oneclick_uploads/2009/03/smiley.png"/>
          <p:cNvPicPr>
            <a:picLocks noChangeAspect="1" noChangeArrowheads="1"/>
          </p:cNvPicPr>
          <p:nvPr/>
        </p:nvPicPr>
        <p:blipFill>
          <a:blip r:embed="rId2" cstate="print"/>
          <a:srcRect/>
          <a:stretch>
            <a:fillRect/>
          </a:stretch>
        </p:blipFill>
        <p:spPr bwMode="auto">
          <a:xfrm>
            <a:off x="6781800" y="4267200"/>
            <a:ext cx="1676400" cy="1676400"/>
          </a:xfrm>
          <a:prstGeom prst="rect">
            <a:avLst/>
          </a:prstGeom>
          <a:noFill/>
          <a:ln w="9525">
            <a:noFill/>
            <a:miter lim="800000"/>
            <a:headEnd/>
            <a:tailEnd/>
          </a:ln>
        </p:spPr>
      </p:pic>
      <p:sp>
        <p:nvSpPr>
          <p:cNvPr id="10" name="Cloud Callout 9"/>
          <p:cNvSpPr/>
          <p:nvPr/>
        </p:nvSpPr>
        <p:spPr>
          <a:xfrm>
            <a:off x="1143000" y="2286000"/>
            <a:ext cx="3276600" cy="1676400"/>
          </a:xfrm>
          <a:prstGeom prst="cloudCallout">
            <a:avLst>
              <a:gd name="adj1" fmla="val -43483"/>
              <a:gd name="adj2" fmla="val 8463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Callout 10"/>
          <p:cNvSpPr/>
          <p:nvPr/>
        </p:nvSpPr>
        <p:spPr>
          <a:xfrm>
            <a:off x="5029200" y="2209800"/>
            <a:ext cx="2743200" cy="1600200"/>
          </a:xfrm>
          <a:prstGeom prst="wedgeEllipseCallout">
            <a:avLst>
              <a:gd name="adj1" fmla="val 41485"/>
              <a:gd name="adj2" fmla="val 1527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3499" name="Picture 3" descr="C:\Users\rfrantu.DPSUSER\AppData\Local\Microsoft\Windows\Temporary Internet Files\Content.IE5\2E4UBZIC\MC900071200[1].wmf"/>
          <p:cNvPicPr>
            <a:picLocks noChangeAspect="1" noChangeArrowheads="1"/>
          </p:cNvPicPr>
          <p:nvPr/>
        </p:nvPicPr>
        <p:blipFill>
          <a:blip r:embed="rId3" cstate="print"/>
          <a:srcRect/>
          <a:stretch>
            <a:fillRect/>
          </a:stretch>
        </p:blipFill>
        <p:spPr bwMode="auto">
          <a:xfrm>
            <a:off x="5867400" y="2438400"/>
            <a:ext cx="1082675" cy="995363"/>
          </a:xfrm>
          <a:prstGeom prst="rect">
            <a:avLst/>
          </a:prstGeom>
          <a:noFill/>
          <a:ln w="9525">
            <a:noFill/>
            <a:miter lim="800000"/>
            <a:headEnd/>
            <a:tailEnd/>
          </a:ln>
        </p:spPr>
      </p:pic>
      <p:pic>
        <p:nvPicPr>
          <p:cNvPr id="63500" name="Picture 3" descr="C:\Users\rfrantu.DPSUSER\AppData\Local\Microsoft\Windows\Temporary Internet Files\Content.IE5\2E4UBZIC\MC900071200[1].wmf"/>
          <p:cNvPicPr>
            <a:picLocks noChangeAspect="1" noChangeArrowheads="1"/>
          </p:cNvPicPr>
          <p:nvPr/>
        </p:nvPicPr>
        <p:blipFill>
          <a:blip r:embed="rId3" cstate="print"/>
          <a:srcRect/>
          <a:stretch>
            <a:fillRect/>
          </a:stretch>
        </p:blipFill>
        <p:spPr bwMode="auto">
          <a:xfrm>
            <a:off x="2133600" y="2590800"/>
            <a:ext cx="1082675" cy="995363"/>
          </a:xfrm>
          <a:prstGeom prst="rect">
            <a:avLst/>
          </a:prstGeom>
          <a:noFill/>
          <a:ln w="9525">
            <a:noFill/>
            <a:miter lim="800000"/>
            <a:headEnd/>
            <a:tailEnd/>
          </a:ln>
        </p:spPr>
      </p:pic>
      <p:pic>
        <p:nvPicPr>
          <p:cNvPr id="9217" name="Picture 1" descr="C:\Users\rfrantu.DPSUSER\AppData\Local\Microsoft\Windows\Temporary Internet Files\Content.IE5\ESKOTXD1\MC900440428[1].wmf"/>
          <p:cNvPicPr>
            <a:picLocks noChangeAspect="1" noChangeArrowheads="1"/>
          </p:cNvPicPr>
          <p:nvPr/>
        </p:nvPicPr>
        <p:blipFill>
          <a:blip r:embed="rId4" cstate="print"/>
          <a:srcRect/>
          <a:stretch>
            <a:fillRect/>
          </a:stretch>
        </p:blipFill>
        <p:spPr bwMode="auto">
          <a:xfrm>
            <a:off x="3505200" y="4724400"/>
            <a:ext cx="1736725" cy="1828800"/>
          </a:xfrm>
          <a:prstGeom prst="rect">
            <a:avLst/>
          </a:prstGeom>
          <a:noFill/>
        </p:spPr>
      </p:pic>
      <p:cxnSp>
        <p:nvCxnSpPr>
          <p:cNvPr id="16" name="Straight Arrow Connector 15"/>
          <p:cNvCxnSpPr/>
          <p:nvPr/>
        </p:nvCxnSpPr>
        <p:spPr>
          <a:xfrm flipV="1">
            <a:off x="2819400" y="3886200"/>
            <a:ext cx="2438400" cy="45720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5257800" y="4038600"/>
            <a:ext cx="990600" cy="106680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the cycle </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Volunteer </a:t>
            </a:r>
          </a:p>
          <a:p>
            <a:r>
              <a:rPr lang="en-US" dirty="0" smtClean="0"/>
              <a:t>Show an image </a:t>
            </a:r>
          </a:p>
          <a:p>
            <a:r>
              <a:rPr lang="en-US" dirty="0" smtClean="0"/>
              <a:t>Describe the image to me</a:t>
            </a:r>
          </a:p>
          <a:p>
            <a:r>
              <a:rPr lang="en-US" dirty="0" smtClean="0"/>
              <a:t>I will verbalize what I imagine based on your description of the image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a:p>
        </p:txBody>
      </p:sp>
      <p:sp>
        <p:nvSpPr>
          <p:cNvPr id="64515" name="Content Placeholder 2"/>
          <p:cNvSpPr>
            <a:spLocks noGrp="1"/>
          </p:cNvSpPr>
          <p:nvPr>
            <p:ph idx="1"/>
          </p:nvPr>
        </p:nvSpPr>
        <p:spPr/>
        <p:txBody>
          <a:bodyPr/>
          <a:lstStyle/>
          <a:p>
            <a:pPr eaLnBrk="1" hangingPunct="1"/>
            <a:endParaRPr lang="en-US" smtClean="0"/>
          </a:p>
        </p:txBody>
      </p:sp>
      <p:pic>
        <p:nvPicPr>
          <p:cNvPr id="64516" name="Picture 2" descr="http://www.picturesofcats4you.com/wp-content/uploads/2008/11/cute-funny-kitten-wallpapers-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words to describe </a:t>
            </a:r>
            <a:endParaRPr lang="en-US" dirty="0"/>
          </a:p>
        </p:txBody>
      </p:sp>
      <p:sp>
        <p:nvSpPr>
          <p:cNvPr id="3" name="Content Placeholder 2"/>
          <p:cNvSpPr>
            <a:spLocks noGrp="1"/>
          </p:cNvSpPr>
          <p:nvPr>
            <p:ph idx="1"/>
          </p:nvPr>
        </p:nvSpPr>
        <p:spPr/>
        <p:txBody>
          <a:bodyPr>
            <a:normAutofit/>
          </a:bodyPr>
          <a:lstStyle/>
          <a:p>
            <a:r>
              <a:rPr lang="en-US" dirty="0" smtClean="0"/>
              <a:t>How do we describe? Did the description match what I </a:t>
            </a:r>
            <a:r>
              <a:rPr lang="en-US" dirty="0" err="1" smtClean="0"/>
              <a:t>imagained</a:t>
            </a:r>
            <a:r>
              <a:rPr lang="en-US" dirty="0" smtClean="0"/>
              <a:t>? </a:t>
            </a:r>
          </a:p>
          <a:p>
            <a:endParaRPr lang="en-US" dirty="0"/>
          </a:p>
          <a:p>
            <a:r>
              <a:rPr lang="en-US" dirty="0" smtClean="0"/>
              <a:t>Essentially when we are translating, we are needing words to describe the mental images in our mind. </a:t>
            </a:r>
          </a:p>
          <a:p>
            <a:endParaRPr lang="en-US" dirty="0"/>
          </a:p>
          <a:p>
            <a:r>
              <a:rPr lang="en-US" dirty="0" smtClean="0"/>
              <a:t>What words can be provide students to help them describe their mental images?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Visualizing and Verbalizing </a:t>
            </a:r>
            <a:endParaRPr lang="en-US" dirty="0"/>
          </a:p>
        </p:txBody>
      </p:sp>
      <p:sp>
        <p:nvSpPr>
          <p:cNvPr id="9" name="Rectangle 8"/>
          <p:cNvSpPr/>
          <p:nvPr/>
        </p:nvSpPr>
        <p:spPr>
          <a:xfrm>
            <a:off x="304800" y="1295400"/>
            <a:ext cx="2819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Picture to Picture </a:t>
            </a:r>
          </a:p>
        </p:txBody>
      </p:sp>
      <p:sp>
        <p:nvSpPr>
          <p:cNvPr id="65540" name="Content Placeholder 11"/>
          <p:cNvSpPr>
            <a:spLocks noGrp="1"/>
          </p:cNvSpPr>
          <p:nvPr>
            <p:ph idx="1"/>
          </p:nvPr>
        </p:nvSpPr>
        <p:spPr>
          <a:xfrm>
            <a:off x="1905000" y="1676400"/>
            <a:ext cx="6248400" cy="762000"/>
          </a:xfrm>
        </p:spPr>
        <p:txBody>
          <a:bodyPr>
            <a:normAutofit fontScale="62500" lnSpcReduction="20000"/>
          </a:bodyPr>
          <a:lstStyle/>
          <a:p>
            <a:pPr algn="ctr" eaLnBrk="1" hangingPunct="1">
              <a:buFont typeface="Wingdings" pitchFamily="2" charset="2"/>
              <a:buNone/>
            </a:pPr>
            <a:r>
              <a:rPr lang="en-US" sz="3600" b="1" smtClean="0"/>
              <a:t>Picture to Picture</a:t>
            </a:r>
          </a:p>
          <a:p>
            <a:pPr algn="ctr" eaLnBrk="1" hangingPunct="1">
              <a:buFont typeface="Wingdings" pitchFamily="2" charset="2"/>
              <a:buNone/>
            </a:pPr>
            <a:r>
              <a:rPr lang="en-US" sz="3600" b="1" smtClean="0"/>
              <a:t>Structure Words </a:t>
            </a:r>
          </a:p>
        </p:txBody>
      </p:sp>
      <p:sp>
        <p:nvSpPr>
          <p:cNvPr id="15" name="Rectangle 14"/>
          <p:cNvSpPr/>
          <p:nvPr/>
        </p:nvSpPr>
        <p:spPr>
          <a:xfrm>
            <a:off x="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what</a:t>
            </a:r>
            <a:r>
              <a:rPr lang="en-US" dirty="0"/>
              <a:t> </a:t>
            </a:r>
          </a:p>
        </p:txBody>
      </p:sp>
      <p:sp>
        <p:nvSpPr>
          <p:cNvPr id="16" name="Rectangle 15"/>
          <p:cNvSpPr/>
          <p:nvPr/>
        </p:nvSpPr>
        <p:spPr>
          <a:xfrm>
            <a:off x="228600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size</a:t>
            </a:r>
            <a:r>
              <a:rPr lang="en-US" dirty="0"/>
              <a:t> </a:t>
            </a:r>
          </a:p>
        </p:txBody>
      </p:sp>
      <p:sp>
        <p:nvSpPr>
          <p:cNvPr id="17" name="Rectangle 16"/>
          <p:cNvSpPr/>
          <p:nvPr/>
        </p:nvSpPr>
        <p:spPr>
          <a:xfrm>
            <a:off x="457200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color </a:t>
            </a:r>
            <a:r>
              <a:rPr lang="en-US" dirty="0"/>
              <a:t> </a:t>
            </a:r>
          </a:p>
        </p:txBody>
      </p:sp>
      <p:sp>
        <p:nvSpPr>
          <p:cNvPr id="18" name="Rectangle 17"/>
          <p:cNvSpPr/>
          <p:nvPr/>
        </p:nvSpPr>
        <p:spPr>
          <a:xfrm>
            <a:off x="685800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number </a:t>
            </a:r>
            <a:r>
              <a:rPr lang="en-US" dirty="0"/>
              <a:t> </a:t>
            </a:r>
          </a:p>
        </p:txBody>
      </p:sp>
      <p:sp>
        <p:nvSpPr>
          <p:cNvPr id="19" name="Rectangle 18"/>
          <p:cNvSpPr/>
          <p:nvPr/>
        </p:nvSpPr>
        <p:spPr>
          <a:xfrm>
            <a:off x="1066800" y="5257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shape</a:t>
            </a:r>
            <a:r>
              <a:rPr lang="en-US" dirty="0"/>
              <a:t> </a:t>
            </a:r>
          </a:p>
        </p:txBody>
      </p:sp>
      <p:sp>
        <p:nvSpPr>
          <p:cNvPr id="20" name="Rectangle 19"/>
          <p:cNvSpPr/>
          <p:nvPr/>
        </p:nvSpPr>
        <p:spPr>
          <a:xfrm>
            <a:off x="3352800" y="5257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where</a:t>
            </a:r>
            <a:r>
              <a:rPr lang="en-US" dirty="0"/>
              <a:t> </a:t>
            </a:r>
          </a:p>
        </p:txBody>
      </p:sp>
      <p:sp>
        <p:nvSpPr>
          <p:cNvPr id="21" name="Rectangle 20"/>
          <p:cNvSpPr/>
          <p:nvPr/>
        </p:nvSpPr>
        <p:spPr>
          <a:xfrm>
            <a:off x="5638800" y="5257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movement  </a:t>
            </a:r>
            <a:r>
              <a:rPr lang="en-US" dirty="0"/>
              <a:t> </a:t>
            </a:r>
          </a:p>
        </p:txBody>
      </p:sp>
      <p:sp>
        <p:nvSpPr>
          <p:cNvPr id="22" name="Rectangle 21"/>
          <p:cNvSpPr/>
          <p:nvPr/>
        </p:nvSpPr>
        <p:spPr>
          <a:xfrm>
            <a:off x="7924800" y="5257800"/>
            <a:ext cx="1219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23" name="Rectangle 22"/>
          <p:cNvSpPr/>
          <p:nvPr/>
        </p:nvSpPr>
        <p:spPr>
          <a:xfrm>
            <a:off x="0" y="5257800"/>
            <a:ext cx="1066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25" name="Rectangle 24"/>
          <p:cNvSpPr/>
          <p:nvPr/>
        </p:nvSpPr>
        <p:spPr>
          <a:xfrm>
            <a:off x="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mood</a:t>
            </a:r>
            <a:r>
              <a:rPr lang="en-US" dirty="0"/>
              <a:t> </a:t>
            </a:r>
          </a:p>
        </p:txBody>
      </p:sp>
      <p:sp>
        <p:nvSpPr>
          <p:cNvPr id="26" name="Rectangle 25"/>
          <p:cNvSpPr/>
          <p:nvPr/>
        </p:nvSpPr>
        <p:spPr>
          <a:xfrm>
            <a:off x="228600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background</a:t>
            </a:r>
            <a:r>
              <a:rPr lang="en-US" dirty="0"/>
              <a:t> </a:t>
            </a:r>
          </a:p>
        </p:txBody>
      </p:sp>
      <p:sp>
        <p:nvSpPr>
          <p:cNvPr id="27" name="Rectangle 26"/>
          <p:cNvSpPr/>
          <p:nvPr/>
        </p:nvSpPr>
        <p:spPr>
          <a:xfrm>
            <a:off x="457200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perspective </a:t>
            </a:r>
            <a:r>
              <a:rPr lang="en-US" dirty="0"/>
              <a:t> </a:t>
            </a:r>
          </a:p>
        </p:txBody>
      </p:sp>
      <p:sp>
        <p:nvSpPr>
          <p:cNvPr id="28" name="Rectangle 27"/>
          <p:cNvSpPr/>
          <p:nvPr/>
        </p:nvSpPr>
        <p:spPr>
          <a:xfrm>
            <a:off x="685800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when  </a:t>
            </a:r>
            <a:r>
              <a:rPr lang="en-US" dirty="0"/>
              <a:t> </a:t>
            </a:r>
          </a:p>
        </p:txBody>
      </p:sp>
      <p:sp>
        <p:nvSpPr>
          <p:cNvPr id="29" name="Rectangle 28"/>
          <p:cNvSpPr/>
          <p:nvPr/>
        </p:nvSpPr>
        <p:spPr>
          <a:xfrm>
            <a:off x="1143000" y="3733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30" name="Rectangle 29"/>
          <p:cNvSpPr/>
          <p:nvPr/>
        </p:nvSpPr>
        <p:spPr>
          <a:xfrm>
            <a:off x="3429000" y="3733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sound </a:t>
            </a:r>
            <a:r>
              <a:rPr lang="en-US" dirty="0"/>
              <a:t> </a:t>
            </a:r>
          </a:p>
        </p:txBody>
      </p:sp>
      <p:sp>
        <p:nvSpPr>
          <p:cNvPr id="31" name="Rectangle 30"/>
          <p:cNvSpPr/>
          <p:nvPr/>
        </p:nvSpPr>
        <p:spPr>
          <a:xfrm>
            <a:off x="5715000" y="3733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32" name="Rectangle 31"/>
          <p:cNvSpPr/>
          <p:nvPr/>
        </p:nvSpPr>
        <p:spPr>
          <a:xfrm>
            <a:off x="8001000" y="37338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33" name="Rectangle 32"/>
          <p:cNvSpPr/>
          <p:nvPr/>
        </p:nvSpPr>
        <p:spPr>
          <a:xfrm>
            <a:off x="0" y="37338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the cycle </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Partner – one describes and the other receives </a:t>
            </a:r>
          </a:p>
          <a:p>
            <a:r>
              <a:rPr lang="en-US" dirty="0" smtClean="0"/>
              <a:t>Show an image </a:t>
            </a:r>
          </a:p>
          <a:p>
            <a:r>
              <a:rPr lang="en-US" dirty="0" smtClean="0"/>
              <a:t>Describe the image to your partner</a:t>
            </a:r>
          </a:p>
          <a:p>
            <a:r>
              <a:rPr lang="en-US" dirty="0" smtClean="0"/>
              <a:t>Partner verbalized what was seen in the picture.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a:p>
        </p:txBody>
      </p:sp>
      <p:sp>
        <p:nvSpPr>
          <p:cNvPr id="66563" name="Content Placeholder 2"/>
          <p:cNvSpPr>
            <a:spLocks noGrp="1"/>
          </p:cNvSpPr>
          <p:nvPr>
            <p:ph idx="1"/>
          </p:nvPr>
        </p:nvSpPr>
        <p:spPr/>
        <p:txBody>
          <a:bodyPr/>
          <a:lstStyle/>
          <a:p>
            <a:pPr eaLnBrk="1" hangingPunct="1"/>
            <a:endParaRPr lang="en-US" smtClean="0"/>
          </a:p>
        </p:txBody>
      </p:sp>
      <p:pic>
        <p:nvPicPr>
          <p:cNvPr id="66564" name="Picture 2" descr="http://www.picturesofcats4you.com/wp-content/uploads/2008/12/cats-pictures-funny-photos-cat-cool.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Holding the image in your mind </a:t>
            </a:r>
            <a:endParaRPr lang="en-US" dirty="0"/>
          </a:p>
        </p:txBody>
      </p:sp>
      <p:pic>
        <p:nvPicPr>
          <p:cNvPr id="30722" name="Picture 2" descr="http://ts2.mm.bing.net/th?id=H.4662299562543541&amp;pid=1.7"/>
          <p:cNvPicPr>
            <a:picLocks noChangeAspect="1" noChangeArrowheads="1"/>
          </p:cNvPicPr>
          <p:nvPr/>
        </p:nvPicPr>
        <p:blipFill>
          <a:blip r:embed="rId2" cstate="print"/>
          <a:srcRect/>
          <a:stretch>
            <a:fillRect/>
          </a:stretch>
        </p:blipFill>
        <p:spPr bwMode="auto">
          <a:xfrm>
            <a:off x="609600" y="1524000"/>
            <a:ext cx="4686300" cy="4670681"/>
          </a:xfrm>
          <a:prstGeom prst="rect">
            <a:avLst/>
          </a:prstGeom>
          <a:noFill/>
        </p:spPr>
      </p:pic>
      <p:sp>
        <p:nvSpPr>
          <p:cNvPr id="5" name="TextBox 4"/>
          <p:cNvSpPr txBox="1"/>
          <p:nvPr/>
        </p:nvSpPr>
        <p:spPr>
          <a:xfrm>
            <a:off x="5867400" y="1371600"/>
            <a:ext cx="2743200" cy="5170646"/>
          </a:xfrm>
          <a:prstGeom prst="rect">
            <a:avLst/>
          </a:prstGeom>
          <a:noFill/>
        </p:spPr>
        <p:txBody>
          <a:bodyPr wrap="square" rtlCol="0">
            <a:spAutoFit/>
          </a:bodyPr>
          <a:lstStyle/>
          <a:p>
            <a:pPr marL="342900" indent="-342900">
              <a:buAutoNum type="arabicPeriod"/>
            </a:pPr>
            <a:r>
              <a:rPr lang="en-US" sz="2400" dirty="0" smtClean="0"/>
              <a:t>Flash the image</a:t>
            </a:r>
          </a:p>
          <a:p>
            <a:pPr marL="342900" indent="-342900">
              <a:buAutoNum type="arabicPeriod"/>
            </a:pPr>
            <a:r>
              <a:rPr lang="en-US" sz="2400" dirty="0" smtClean="0"/>
              <a:t>Describe the image to the partner, using your descriptor words </a:t>
            </a:r>
          </a:p>
          <a:p>
            <a:pPr marL="342900" indent="-342900">
              <a:buAutoNum type="arabicPeriod"/>
            </a:pPr>
            <a:r>
              <a:rPr lang="en-US" sz="2400" dirty="0" smtClean="0"/>
              <a:t>Partner describes what they imagined</a:t>
            </a:r>
          </a:p>
          <a:p>
            <a:pPr marL="342900" indent="-342900">
              <a:buAutoNum type="arabicPeriod"/>
            </a:pPr>
            <a:r>
              <a:rPr lang="en-US" sz="2400" dirty="0" smtClean="0"/>
              <a:t>Then together look at the image</a:t>
            </a:r>
          </a:p>
          <a:p>
            <a:pPr marL="342900" indent="-342900">
              <a:buAutoNum type="arabicPeriod"/>
            </a:pPr>
            <a:r>
              <a:rPr lang="en-US" sz="2400" dirty="0" smtClean="0"/>
              <a:t>Was it what you imagined?  </a:t>
            </a:r>
          </a:p>
          <a:p>
            <a:pPr marL="342900" indent="-342900">
              <a:buAutoNum type="arabicPeriod"/>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657600" cy="5257800"/>
          </a:xfrm>
        </p:spPr>
        <p:txBody>
          <a:bodyPr>
            <a:normAutofit/>
          </a:bodyPr>
          <a:lstStyle/>
          <a:p>
            <a:pPr marL="320040" indent="-320040" eaLnBrk="1" fontAlgn="auto" hangingPunct="1">
              <a:spcAft>
                <a:spcPts val="0"/>
              </a:spcAft>
              <a:buFont typeface="Wingdings"/>
              <a:buChar char=""/>
              <a:defRPr/>
            </a:pPr>
            <a:r>
              <a:rPr lang="en-US" dirty="0" smtClean="0"/>
              <a:t>Written </a:t>
            </a:r>
            <a:r>
              <a:rPr lang="en-US" dirty="0" smtClean="0"/>
              <a:t>Composition</a:t>
            </a:r>
          </a:p>
          <a:p>
            <a:pPr marL="320040" indent="-320040" eaLnBrk="1" fontAlgn="auto" hangingPunct="1">
              <a:spcAft>
                <a:spcPts val="0"/>
              </a:spcAft>
              <a:buFont typeface="Wingdings"/>
              <a:buChar char=""/>
              <a:defRPr/>
            </a:pPr>
            <a:r>
              <a:rPr lang="en-US" dirty="0" smtClean="0"/>
              <a:t>Flowers and Hays Model</a:t>
            </a:r>
            <a:endParaRPr lang="en-US" dirty="0" smtClean="0"/>
          </a:p>
          <a:p>
            <a:pPr marL="320040" indent="-320040" eaLnBrk="1" fontAlgn="auto" hangingPunct="1">
              <a:spcAft>
                <a:spcPts val="0"/>
              </a:spcAft>
              <a:buFont typeface="Wingdings"/>
              <a:buChar char=""/>
              <a:defRPr/>
            </a:pPr>
            <a:r>
              <a:rPr lang="en-US" dirty="0" smtClean="0"/>
              <a:t>Writing a Summary</a:t>
            </a:r>
          </a:p>
          <a:p>
            <a:pPr marL="320040" indent="-320040" eaLnBrk="1" fontAlgn="auto" hangingPunct="1">
              <a:spcAft>
                <a:spcPts val="0"/>
              </a:spcAft>
              <a:buFont typeface="Wingdings"/>
              <a:buChar char=""/>
              <a:defRPr/>
            </a:pPr>
            <a:r>
              <a:rPr lang="en-US" dirty="0" smtClean="0"/>
              <a:t>Great Short Answer</a:t>
            </a:r>
          </a:p>
          <a:p>
            <a:pPr marL="320040" indent="-320040" eaLnBrk="1" fontAlgn="auto" hangingPunct="1">
              <a:spcAft>
                <a:spcPts val="0"/>
              </a:spcAft>
              <a:buFont typeface="Wingdings"/>
              <a:buChar char=""/>
              <a:defRPr/>
            </a:pPr>
            <a:r>
              <a:rPr lang="en-US" dirty="0" smtClean="0"/>
              <a:t>Paragraph Writing </a:t>
            </a: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96258" name="Picture 2" descr="http://ts3.mm.bing.net/images/thumbnail.aspx?q=4735034474823682&amp;id=5bec83617c03c98175bfb6c28deb76b7&amp;url=http%3a%2f%2f4.bp.blogspot.com%2f_4Cb_t7BLaIA%2fTRpkt0Oi2oI%2fAAAAAAAABxI%2fZnLs2Qt0b9M%2fs1600%2ffunny-pictures-cat-writes-a-tell-all-book-about-you.jpg"/>
          <p:cNvPicPr>
            <a:picLocks noChangeAspect="1" noChangeArrowheads="1"/>
          </p:cNvPicPr>
          <p:nvPr/>
        </p:nvPicPr>
        <p:blipFill>
          <a:blip r:embed="rId3" cstate="print"/>
          <a:srcRect/>
          <a:stretch>
            <a:fillRect/>
          </a:stretch>
        </p:blipFill>
        <p:spPr bwMode="auto">
          <a:xfrm>
            <a:off x="3822700" y="1981200"/>
            <a:ext cx="4978400" cy="3733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3"/>
          <p:cNvSpPr txBox="1">
            <a:spLocks noChangeArrowheads="1"/>
          </p:cNvSpPr>
          <p:nvPr/>
        </p:nvSpPr>
        <p:spPr bwMode="auto">
          <a:xfrm>
            <a:off x="228600" y="1981200"/>
            <a:ext cx="1447800" cy="369888"/>
          </a:xfrm>
          <a:prstGeom prst="rect">
            <a:avLst/>
          </a:prstGeom>
          <a:noFill/>
          <a:ln w="9525">
            <a:noFill/>
            <a:miter lim="800000"/>
            <a:headEnd/>
            <a:tailEnd/>
          </a:ln>
        </p:spPr>
        <p:txBody>
          <a:bodyPr>
            <a:spAutoFit/>
          </a:bodyPr>
          <a:lstStyle/>
          <a:p>
            <a:r>
              <a:rPr lang="en-US"/>
              <a:t>halcyon </a:t>
            </a:r>
          </a:p>
        </p:txBody>
      </p:sp>
      <p:pic>
        <p:nvPicPr>
          <p:cNvPr id="69635" name="Picture 2" descr="http://www.greekmyths-greekmythology.com/wp-content/uploads/2010/05/halcyon-kingfisher.jpg"/>
          <p:cNvPicPr>
            <a:picLocks noChangeAspect="1" noChangeArrowheads="1"/>
          </p:cNvPicPr>
          <p:nvPr/>
        </p:nvPicPr>
        <p:blipFill>
          <a:blip r:embed="rId2" cstate="print"/>
          <a:srcRect/>
          <a:stretch>
            <a:fillRect/>
          </a:stretch>
        </p:blipFill>
        <p:spPr bwMode="auto">
          <a:xfrm>
            <a:off x="2286000" y="1752600"/>
            <a:ext cx="4648200" cy="5221288"/>
          </a:xfrm>
          <a:prstGeom prst="rect">
            <a:avLst/>
          </a:prstGeom>
          <a:noFill/>
          <a:ln w="9525">
            <a:noFill/>
            <a:miter lim="800000"/>
            <a:headEnd/>
            <a:tailEnd/>
          </a:ln>
        </p:spPr>
      </p:pic>
      <p:sp>
        <p:nvSpPr>
          <p:cNvPr id="6" name="Title 1"/>
          <p:cNvSpPr txBox="1">
            <a:spLocks/>
          </p:cNvSpPr>
          <p:nvPr/>
        </p:nvSpPr>
        <p:spPr>
          <a:xfrm>
            <a:off x="3124200" y="228600"/>
            <a:ext cx="3886200" cy="1143000"/>
          </a:xfrm>
          <a:prstGeom prst="rect">
            <a:avLst/>
          </a:prstGeom>
        </p:spPr>
        <p:txBody>
          <a:bodyPr anchor="ctr">
            <a:normAutofit fontScale="97500"/>
          </a:bodyPr>
          <a:lstStyle/>
          <a:p>
            <a:pPr algn="r" fontAlgn="auto">
              <a:spcAft>
                <a:spcPts val="0"/>
              </a:spcAft>
              <a:defRPr/>
            </a:pPr>
            <a:r>
              <a:rPr lang="en-US" sz="4400" cap="small" spc="200" dirty="0" smtClean="0">
                <a:latin typeface="+mj-lt"/>
                <a:ea typeface="+mj-ea"/>
                <a:cs typeface="+mj-cs"/>
              </a:rPr>
              <a:t>Translation </a:t>
            </a:r>
            <a:endParaRPr lang="en-US" sz="4400" cap="small" spc="200" dirty="0">
              <a:latin typeface="+mj-lt"/>
              <a:ea typeface="+mj-ea"/>
              <a:cs typeface="+mj-cs"/>
            </a:endParaRPr>
          </a:p>
        </p:txBody>
      </p:sp>
      <p:sp>
        <p:nvSpPr>
          <p:cNvPr id="8" name="Rectangle 7"/>
          <p:cNvSpPr/>
          <p:nvPr/>
        </p:nvSpPr>
        <p:spPr>
          <a:xfrm>
            <a:off x="2286000" y="1752600"/>
            <a:ext cx="4800600" cy="510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8"/>
                                        </p:tgtEl>
                                        <p:attrNameLst>
                                          <p:attrName>ppt_x</p:attrName>
                                        </p:attrNameLst>
                                      </p:cBhvr>
                                      <p:tavLst>
                                        <p:tav tm="0">
                                          <p:val>
                                            <p:strVal val="ppt_x"/>
                                          </p:val>
                                        </p:tav>
                                        <p:tav tm="100000">
                                          <p:val>
                                            <p:strVal val="ppt_x"/>
                                          </p:val>
                                        </p:tav>
                                      </p:tavLst>
                                    </p:anim>
                                    <p:anim calcmode="lin" valueType="num">
                                      <p:cBhvr additive="base">
                                        <p:cTn id="7" dur="500"/>
                                        <p:tgtEl>
                                          <p:spTgt spid="8"/>
                                        </p:tgtEl>
                                        <p:attrNameLst>
                                          <p:attrName>ppt_y</p:attrName>
                                        </p:attrNameLst>
                                      </p:cBhvr>
                                      <p:tavLst>
                                        <p:tav tm="0">
                                          <p:val>
                                            <p:strVal val="ppt_y"/>
                                          </p:val>
                                        </p:tav>
                                        <p:tav tm="100000">
                                          <p:val>
                                            <p:strVal val="1+ppt_h/2"/>
                                          </p:val>
                                        </p:tav>
                                      </p:tavLst>
                                    </p:anim>
                                    <p:set>
                                      <p:cBhvr>
                                        <p:cTn id="8" dur="1" fill="hold">
                                          <p:stCondLst>
                                            <p:cond delay="499"/>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1"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8" presetClass="exit" presetSubtype="16" fill="hold" grpId="2" nodeType="clickEffect">
                                  <p:stCondLst>
                                    <p:cond delay="0"/>
                                  </p:stCondLst>
                                  <p:childTnLst>
                                    <p:animEffect transition="out" filter="diamond(in)">
                                      <p:cBhvr>
                                        <p:cTn id="19" dur="2000"/>
                                        <p:tgtEl>
                                          <p:spTgt spid="8"/>
                                        </p:tgtEl>
                                      </p:cBhvr>
                                    </p:animEffect>
                                    <p:set>
                                      <p:cBhvr>
                                        <p:cTn id="20"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what you saw</a:t>
            </a:r>
            <a:endParaRPr lang="en-US" dirty="0"/>
          </a:p>
        </p:txBody>
      </p:sp>
      <p:pic>
        <p:nvPicPr>
          <p:cNvPr id="33794" name="Picture 2" descr="C:\Users\rfrantu.DPSUSER\AppData\Local\Microsoft\Windows\Temporary Internet Files\Content.IE5\R0AI5R3V\MC900357981[2].wmf"/>
          <p:cNvPicPr>
            <a:picLocks noChangeAspect="1" noChangeArrowheads="1"/>
          </p:cNvPicPr>
          <p:nvPr/>
        </p:nvPicPr>
        <p:blipFill>
          <a:blip r:embed="rId2" cstate="print"/>
          <a:srcRect/>
          <a:stretch>
            <a:fillRect/>
          </a:stretch>
        </p:blipFill>
        <p:spPr bwMode="auto">
          <a:xfrm>
            <a:off x="838200" y="2362200"/>
            <a:ext cx="1795882" cy="1905610"/>
          </a:xfrm>
          <a:prstGeom prst="rect">
            <a:avLst/>
          </a:prstGeom>
          <a:noFill/>
        </p:spPr>
      </p:pic>
      <p:sp>
        <p:nvSpPr>
          <p:cNvPr id="5" name="Content Placeholder 4"/>
          <p:cNvSpPr txBox="1">
            <a:spLocks noGrp="1"/>
          </p:cNvSpPr>
          <p:nvPr>
            <p:ph idx="1"/>
          </p:nvPr>
        </p:nvSpPr>
        <p:spPr>
          <a:xfrm>
            <a:off x="2819400" y="1600200"/>
            <a:ext cx="5867400" cy="3933384"/>
          </a:xfrm>
          <a:prstGeom prst="rect">
            <a:avLst/>
          </a:prstGeom>
          <a:noFill/>
        </p:spPr>
        <p:txBody>
          <a:bodyPr wrap="square" rtlCol="0">
            <a:spAutoFit/>
          </a:bodyPr>
          <a:lstStyle/>
          <a:p>
            <a:pPr marL="342900" indent="-342900">
              <a:buAutoNum type="arabicPeriod"/>
            </a:pPr>
            <a:r>
              <a:rPr lang="en-US" sz="2400" dirty="0" smtClean="0"/>
              <a:t>Flash the image</a:t>
            </a:r>
          </a:p>
          <a:p>
            <a:pPr marL="342900" indent="-342900">
              <a:buAutoNum type="arabicPeriod"/>
            </a:pPr>
            <a:r>
              <a:rPr lang="en-US" sz="2400" dirty="0" smtClean="0"/>
              <a:t>Write a description of the  the image and share with your partner, using your descriptor words </a:t>
            </a:r>
          </a:p>
          <a:p>
            <a:pPr marL="342900" indent="-342900">
              <a:buAutoNum type="arabicPeriod"/>
            </a:pPr>
            <a:r>
              <a:rPr lang="en-US" sz="2400" dirty="0" smtClean="0"/>
              <a:t>Partner describes what they imagined from your writing </a:t>
            </a:r>
          </a:p>
          <a:p>
            <a:pPr marL="342900" indent="-342900">
              <a:buAutoNum type="arabicPeriod"/>
            </a:pPr>
            <a:r>
              <a:rPr lang="en-US" sz="2400" dirty="0" smtClean="0"/>
              <a:t>Then together look at the image</a:t>
            </a:r>
          </a:p>
          <a:p>
            <a:pPr marL="342900" indent="-342900">
              <a:buAutoNum type="arabicPeriod"/>
            </a:pPr>
            <a:r>
              <a:rPr lang="en-US" sz="2400" dirty="0" smtClean="0"/>
              <a:t>Was it what you imagined?  </a:t>
            </a:r>
          </a:p>
          <a:p>
            <a:pPr marL="342900" indent="-342900">
              <a:buAutoNum type="arabicPeriod"/>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Box 3"/>
          <p:cNvSpPr txBox="1">
            <a:spLocks noChangeArrowheads="1"/>
          </p:cNvSpPr>
          <p:nvPr/>
        </p:nvSpPr>
        <p:spPr bwMode="auto">
          <a:xfrm>
            <a:off x="0" y="1981200"/>
            <a:ext cx="1981200" cy="369888"/>
          </a:xfrm>
          <a:prstGeom prst="rect">
            <a:avLst/>
          </a:prstGeom>
          <a:noFill/>
          <a:ln w="9525">
            <a:noFill/>
            <a:miter lim="800000"/>
            <a:headEnd/>
            <a:tailEnd/>
          </a:ln>
        </p:spPr>
        <p:txBody>
          <a:bodyPr>
            <a:spAutoFit/>
          </a:bodyPr>
          <a:lstStyle/>
          <a:p>
            <a:r>
              <a:rPr lang="en-US"/>
              <a:t>cinematographer  </a:t>
            </a:r>
          </a:p>
        </p:txBody>
      </p:sp>
      <p:pic>
        <p:nvPicPr>
          <p:cNvPr id="70659" name="Picture 2" descr="http://static.ddmcdn.com/gif/cinematographer-5.jpg"/>
          <p:cNvPicPr>
            <a:picLocks noChangeAspect="1" noChangeArrowheads="1"/>
          </p:cNvPicPr>
          <p:nvPr/>
        </p:nvPicPr>
        <p:blipFill>
          <a:blip r:embed="rId2" cstate="print"/>
          <a:srcRect/>
          <a:stretch>
            <a:fillRect/>
          </a:stretch>
        </p:blipFill>
        <p:spPr bwMode="auto">
          <a:xfrm>
            <a:off x="1905000" y="1752600"/>
            <a:ext cx="7278688" cy="4876800"/>
          </a:xfrm>
          <a:prstGeom prst="rect">
            <a:avLst/>
          </a:prstGeom>
          <a:noFill/>
          <a:ln w="9525">
            <a:noFill/>
            <a:miter lim="800000"/>
            <a:headEnd/>
            <a:tailEnd/>
          </a:ln>
        </p:spPr>
      </p:pic>
      <p:sp>
        <p:nvSpPr>
          <p:cNvPr id="6" name="Title 1"/>
          <p:cNvSpPr txBox="1">
            <a:spLocks/>
          </p:cNvSpPr>
          <p:nvPr/>
        </p:nvSpPr>
        <p:spPr>
          <a:xfrm>
            <a:off x="2667000" y="304800"/>
            <a:ext cx="3886200" cy="1143000"/>
          </a:xfrm>
          <a:prstGeom prst="rect">
            <a:avLst/>
          </a:prstGeom>
        </p:spPr>
        <p:txBody>
          <a:bodyPr anchor="ctr">
            <a:normAutofit fontScale="97500"/>
          </a:bodyPr>
          <a:lstStyle/>
          <a:p>
            <a:pPr algn="r" fontAlgn="auto">
              <a:spcAft>
                <a:spcPts val="0"/>
              </a:spcAft>
              <a:defRPr/>
            </a:pPr>
            <a:r>
              <a:rPr lang="en-US" sz="4400" cap="small" spc="200" dirty="0" smtClean="0">
                <a:latin typeface="+mj-lt"/>
                <a:ea typeface="+mj-ea"/>
                <a:cs typeface="+mj-cs"/>
              </a:rPr>
              <a:t>Translation</a:t>
            </a:r>
            <a:endParaRPr lang="en-US" sz="4400" cap="small" spc="200" dirty="0">
              <a:latin typeface="+mj-lt"/>
              <a:ea typeface="+mj-ea"/>
              <a:cs typeface="+mj-cs"/>
            </a:endParaRPr>
          </a:p>
        </p:txBody>
      </p:sp>
      <p:sp>
        <p:nvSpPr>
          <p:cNvPr id="8" name="Rectangle 7"/>
          <p:cNvSpPr/>
          <p:nvPr/>
        </p:nvSpPr>
        <p:spPr>
          <a:xfrm>
            <a:off x="1905000" y="1676400"/>
            <a:ext cx="7239000" cy="495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8"/>
                                        </p:tgtEl>
                                        <p:attrNameLst>
                                          <p:attrName>ppt_x</p:attrName>
                                        </p:attrNameLst>
                                      </p:cBhvr>
                                      <p:tavLst>
                                        <p:tav tm="0">
                                          <p:val>
                                            <p:strVal val="ppt_x"/>
                                          </p:val>
                                        </p:tav>
                                        <p:tav tm="100000">
                                          <p:val>
                                            <p:strVal val="ppt_x"/>
                                          </p:val>
                                        </p:tav>
                                      </p:tavLst>
                                    </p:anim>
                                    <p:anim calcmode="lin" valueType="num">
                                      <p:cBhvr additive="base">
                                        <p:cTn id="7" dur="500"/>
                                        <p:tgtEl>
                                          <p:spTgt spid="8"/>
                                        </p:tgtEl>
                                        <p:attrNameLst>
                                          <p:attrName>ppt_y</p:attrName>
                                        </p:attrNameLst>
                                      </p:cBhvr>
                                      <p:tavLst>
                                        <p:tav tm="0">
                                          <p:val>
                                            <p:strVal val="ppt_y"/>
                                          </p:val>
                                        </p:tav>
                                        <p:tav tm="100000">
                                          <p:val>
                                            <p:strVal val="1+ppt_h/2"/>
                                          </p:val>
                                        </p:tav>
                                      </p:tavLst>
                                    </p:anim>
                                    <p:set>
                                      <p:cBhvr>
                                        <p:cTn id="8" dur="1" fill="hold">
                                          <p:stCondLst>
                                            <p:cond delay="499"/>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grpId="1" nodeType="clickEffect">
                                  <p:stCondLst>
                                    <p:cond delay="0"/>
                                  </p:stCondLst>
                                  <p:childTnLst>
                                    <p:set>
                                      <p:cBhvr>
                                        <p:cTn id="12" dur="1" fill="hold">
                                          <p:stCondLst>
                                            <p:cond delay="0"/>
                                          </p:stCondLst>
                                        </p:cTn>
                                        <p:tgtEl>
                                          <p:spTgt spid="8"/>
                                        </p:tgtEl>
                                        <p:attrNameLst>
                                          <p:attrName>style.visibility</p:attrName>
                                        </p:attrNameLst>
                                      </p:cBhvr>
                                      <p:to>
                                        <p:strVal val="visible"/>
                                      </p:to>
                                    </p:set>
                                    <p:animScale>
                                      <p:cBhvr>
                                        <p:cTn id="1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8"/>
                                        </p:tgtEl>
                                        <p:attrNameLst>
                                          <p:attrName>ppt_x</p:attrName>
                                          <p:attrName>ppt_y</p:attrName>
                                        </p:attrNameLst>
                                      </p:cBhvr>
                                    </p:animMotion>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xit" presetSubtype="16" fill="hold" grpId="2" nodeType="clickEffect">
                                  <p:stCondLst>
                                    <p:cond delay="0"/>
                                  </p:stCondLst>
                                  <p:childTnLst>
                                    <p:animEffect transition="out" filter="diamond(in)">
                                      <p:cBhvr>
                                        <p:cTn id="19" dur="2000"/>
                                        <p:tgtEl>
                                          <p:spTgt spid="8"/>
                                        </p:tgtEl>
                                      </p:cBhvr>
                                    </p:animEffect>
                                    <p:set>
                                      <p:cBhvr>
                                        <p:cTn id="20"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Writing a Summary  </a:t>
            </a:r>
            <a:endParaRPr lang="en-US"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3600" smtClean="0"/>
              <a:t>Why focus on the</a:t>
            </a:r>
            <a:br>
              <a:rPr lang="en-US" sz="3600" smtClean="0"/>
            </a:br>
            <a:r>
              <a:rPr lang="en-US" sz="3600" smtClean="0"/>
              <a:t>Summarizing Strategy?</a:t>
            </a:r>
          </a:p>
        </p:txBody>
      </p:sp>
      <p:sp>
        <p:nvSpPr>
          <p:cNvPr id="4099"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03506555-1755-46C5-A6A6-FEB7B767DCC3}" type="slidenum">
              <a:rPr lang="en-US" smtClean="0">
                <a:solidFill>
                  <a:schemeClr val="tx2"/>
                </a:solidFill>
                <a:latin typeface="Arial" pitchFamily="34" charset="0"/>
                <a:ea typeface="+mn-ea"/>
                <a:cs typeface="+mn-cs"/>
              </a:rPr>
              <a:pPr algn="r">
                <a:defRPr/>
              </a:pPr>
              <a:t>24</a:t>
            </a:fld>
            <a:endParaRPr lang="en-US" smtClean="0">
              <a:solidFill>
                <a:schemeClr val="tx2"/>
              </a:solidFill>
              <a:latin typeface="Arial" pitchFamily="34" charset="0"/>
              <a:ea typeface="+mn-ea"/>
              <a:cs typeface="+mn-cs"/>
            </a:endParaRPr>
          </a:p>
        </p:txBody>
      </p:sp>
      <p:sp>
        <p:nvSpPr>
          <p:cNvPr id="5" name="Rounded Rectangle 4"/>
          <p:cNvSpPr/>
          <p:nvPr/>
        </p:nvSpPr>
        <p:spPr>
          <a:xfrm>
            <a:off x="381000" y="23622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Perquisite for good writing</a:t>
            </a:r>
            <a:r>
              <a:rPr lang="en-US" dirty="0"/>
              <a:t>.</a:t>
            </a:r>
          </a:p>
        </p:txBody>
      </p:sp>
      <p:sp>
        <p:nvSpPr>
          <p:cNvPr id="6" name="Rounded Rectangle 5"/>
          <p:cNvSpPr/>
          <p:nvPr/>
        </p:nvSpPr>
        <p:spPr>
          <a:xfrm>
            <a:off x="304800" y="3200400"/>
            <a:ext cx="3505200" cy="1752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State Standard: Students will read and understand a variety of materials- need to be able to summarize to understand</a:t>
            </a:r>
            <a:endParaRPr lang="en-US" dirty="0"/>
          </a:p>
        </p:txBody>
      </p:sp>
      <p:sp>
        <p:nvSpPr>
          <p:cNvPr id="7" name="Rounded Rectangle 6"/>
          <p:cNvSpPr/>
          <p:nvPr/>
        </p:nvSpPr>
        <p:spPr>
          <a:xfrm>
            <a:off x="5334000" y="23622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Research validated strategy</a:t>
            </a:r>
            <a:r>
              <a:rPr lang="en-US" dirty="0"/>
              <a:t>.</a:t>
            </a:r>
          </a:p>
        </p:txBody>
      </p:sp>
      <p:sp>
        <p:nvSpPr>
          <p:cNvPr id="8" name="Rounded Rectangle 7"/>
          <p:cNvSpPr/>
          <p:nvPr/>
        </p:nvSpPr>
        <p:spPr>
          <a:xfrm>
            <a:off x="5334000" y="32766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Increases engagement in reading</a:t>
            </a:r>
            <a:endParaRPr lang="en-US" dirty="0"/>
          </a:p>
        </p:txBody>
      </p:sp>
      <p:sp>
        <p:nvSpPr>
          <p:cNvPr id="9" name="Rounded Rectangle 8"/>
          <p:cNvSpPr/>
          <p:nvPr/>
        </p:nvSpPr>
        <p:spPr>
          <a:xfrm>
            <a:off x="5334000" y="41148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CSAP asks summarizing questions </a:t>
            </a:r>
            <a:r>
              <a:rPr lang="en-US" dirty="0"/>
              <a:t>.</a:t>
            </a:r>
          </a:p>
        </p:txBody>
      </p:sp>
      <p:sp>
        <p:nvSpPr>
          <p:cNvPr id="10" name="Rounded Rectangle 9"/>
          <p:cNvSpPr/>
          <p:nvPr/>
        </p:nvSpPr>
        <p:spPr>
          <a:xfrm>
            <a:off x="304800" y="5029200"/>
            <a:ext cx="8534400" cy="1524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solidFill>
                  <a:schemeClr val="tx1"/>
                </a:solidFill>
              </a:rPr>
              <a:t>“When students can write a well-organized summary, it means they have mentally manipulated the information, understanding it, and are likely to remember and use it later: When students can summarize, they are ready for higher-order thinking skills such as making inference and analyzing what they read.”</a:t>
            </a:r>
            <a:endParaRPr lang="en-US" dirty="0"/>
          </a:p>
        </p:txBody>
      </p:sp>
      <p:pic>
        <p:nvPicPr>
          <p:cNvPr id="9226" name="Picture 10" descr="918285_homeworks.jpg"/>
          <p:cNvPicPr>
            <a:picLocks noChangeAspect="1"/>
          </p:cNvPicPr>
          <p:nvPr/>
        </p:nvPicPr>
        <p:blipFill>
          <a:blip r:embed="rId3" cstate="print"/>
          <a:srcRect/>
          <a:stretch>
            <a:fillRect/>
          </a:stretch>
        </p:blipFill>
        <p:spPr bwMode="auto">
          <a:xfrm>
            <a:off x="4038600" y="2895600"/>
            <a:ext cx="1190625" cy="15462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sz="half" idx="1"/>
          </p:nvPr>
        </p:nvSpPr>
        <p:spPr>
          <a:xfrm>
            <a:off x="457200" y="2133600"/>
            <a:ext cx="8229600" cy="4724400"/>
          </a:xfrm>
          <a:noFill/>
        </p:spPr>
        <p:txBody>
          <a:bodyPr/>
          <a:lstStyle/>
          <a:p>
            <a:pPr eaLnBrk="1" hangingPunct="1">
              <a:buFont typeface="Wingdings" pitchFamily="2" charset="2"/>
              <a:buNone/>
            </a:pPr>
            <a:r>
              <a:rPr lang="en-US" smtClean="0">
                <a:latin typeface="Garamond" pitchFamily="18" charset="0"/>
              </a:rPr>
              <a:t>	</a:t>
            </a:r>
            <a:r>
              <a:rPr lang="en-US" sz="3200" smtClean="0"/>
              <a:t>A summary is a </a:t>
            </a:r>
            <a:r>
              <a:rPr lang="en-US" sz="3200" b="1" smtClean="0"/>
              <a:t>short restatement</a:t>
            </a:r>
            <a:r>
              <a:rPr lang="en-US" sz="3200" smtClean="0"/>
              <a:t> of the main points of articles, stories, films, or chapters in a textbook.  </a:t>
            </a:r>
          </a:p>
          <a:p>
            <a:pPr eaLnBrk="1" hangingPunct="1">
              <a:buFont typeface="Wingdings" pitchFamily="2" charset="2"/>
              <a:buNone/>
            </a:pPr>
            <a:endParaRPr lang="en-US" sz="3200" smtClean="0"/>
          </a:p>
          <a:p>
            <a:pPr eaLnBrk="1" hangingPunct="1">
              <a:buFont typeface="Wingdings" pitchFamily="2" charset="2"/>
              <a:buNone/>
            </a:pPr>
            <a:r>
              <a:rPr lang="en-US" sz="3200" smtClean="0"/>
              <a:t>   The purpose of a summary is to </a:t>
            </a:r>
            <a:r>
              <a:rPr lang="en-US" sz="3200" b="1" smtClean="0"/>
              <a:t>share the key ideas</a:t>
            </a:r>
            <a:r>
              <a:rPr lang="en-US" sz="3200" smtClean="0"/>
              <a:t> with your reader.  It does </a:t>
            </a:r>
            <a:r>
              <a:rPr lang="en-US" sz="3200" b="1" i="1" u="sng" smtClean="0"/>
              <a:t>NOT</a:t>
            </a:r>
            <a:r>
              <a:rPr lang="en-US" sz="3200" smtClean="0"/>
              <a:t> contain opinions and rarely contains a conclusion</a:t>
            </a:r>
            <a:r>
              <a:rPr lang="en-US" sz="3200" smtClean="0">
                <a:latin typeface="Garamond" pitchFamily="18" charset="0"/>
              </a:rPr>
              <a:t>.  </a:t>
            </a:r>
          </a:p>
          <a:p>
            <a:pPr algn="ctr" eaLnBrk="1" hangingPunct="1">
              <a:buFont typeface="Wingdings" pitchFamily="2" charset="2"/>
              <a:buNone/>
            </a:pPr>
            <a:r>
              <a:rPr lang="en-US" sz="1600" smtClean="0">
                <a:latin typeface="Garamond" pitchFamily="18" charset="0"/>
              </a:rPr>
              <a:t>                                                                     </a:t>
            </a:r>
            <a:endParaRPr lang="en-US" sz="1400" i="1" smtClean="0">
              <a:latin typeface="Garamond" pitchFamily="18" charset="0"/>
            </a:endParaRPr>
          </a:p>
        </p:txBody>
      </p:sp>
      <p:sp>
        <p:nvSpPr>
          <p:cNvPr id="10243" name="Text Box 3"/>
          <p:cNvSpPr txBox="1">
            <a:spLocks noChangeArrowheads="1"/>
          </p:cNvSpPr>
          <p:nvPr/>
        </p:nvSpPr>
        <p:spPr bwMode="auto">
          <a:xfrm>
            <a:off x="0" y="228600"/>
            <a:ext cx="9144000" cy="762000"/>
          </a:xfrm>
          <a:prstGeom prst="rect">
            <a:avLst/>
          </a:prstGeom>
          <a:noFill/>
          <a:ln w="9525">
            <a:noFill/>
            <a:miter lim="800000"/>
            <a:headEnd/>
            <a:tailEnd/>
          </a:ln>
        </p:spPr>
        <p:txBody>
          <a:bodyPr>
            <a:spAutoFit/>
          </a:bodyPr>
          <a:lstStyle/>
          <a:p>
            <a:pPr algn="ctr"/>
            <a:r>
              <a:rPr lang="en-US" sz="4400" dirty="0"/>
              <a:t>  What is a Summary?</a:t>
            </a:r>
          </a:p>
        </p:txBody>
      </p:sp>
      <p:sp>
        <p:nvSpPr>
          <p:cNvPr id="10244" name="Line 4"/>
          <p:cNvSpPr>
            <a:spLocks noChangeShapeType="1"/>
          </p:cNvSpPr>
          <p:nvPr/>
        </p:nvSpPr>
        <p:spPr bwMode="auto">
          <a:xfrm>
            <a:off x="152400" y="1828800"/>
            <a:ext cx="88392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067800" cy="838200"/>
          </a:xfrm>
          <a:noFill/>
        </p:spPr>
        <p:txBody>
          <a:bodyPr/>
          <a:lstStyle/>
          <a:p>
            <a:pPr eaLnBrk="1" hangingPunct="1"/>
            <a:r>
              <a:rPr lang="en-US" dirty="0" smtClean="0"/>
              <a:t>Four Step Summary Paragraph</a:t>
            </a:r>
          </a:p>
        </p:txBody>
      </p:sp>
      <p:sp>
        <p:nvSpPr>
          <p:cNvPr id="11267" name="Line 3"/>
          <p:cNvSpPr>
            <a:spLocks noChangeShapeType="1"/>
          </p:cNvSpPr>
          <p:nvPr/>
        </p:nvSpPr>
        <p:spPr bwMode="auto">
          <a:xfrm>
            <a:off x="152400" y="1752600"/>
            <a:ext cx="8839200" cy="0"/>
          </a:xfrm>
          <a:prstGeom prst="line">
            <a:avLst/>
          </a:prstGeom>
          <a:noFill/>
          <a:ln w="9525">
            <a:solidFill>
              <a:schemeClr val="tx1"/>
            </a:solidFill>
            <a:round/>
            <a:headEnd/>
            <a:tailEnd/>
          </a:ln>
        </p:spPr>
        <p:txBody>
          <a:bodyPr/>
          <a:lstStyle/>
          <a:p>
            <a:endParaRPr lang="en-US"/>
          </a:p>
        </p:txBody>
      </p:sp>
      <p:sp>
        <p:nvSpPr>
          <p:cNvPr id="11268" name="Text Box 4"/>
          <p:cNvSpPr txBox="1">
            <a:spLocks noChangeArrowheads="1"/>
          </p:cNvSpPr>
          <p:nvPr/>
        </p:nvSpPr>
        <p:spPr bwMode="auto">
          <a:xfrm>
            <a:off x="838200" y="2447925"/>
            <a:ext cx="184150" cy="396875"/>
          </a:xfrm>
          <a:prstGeom prst="rect">
            <a:avLst/>
          </a:prstGeom>
          <a:noFill/>
          <a:ln w="9525" algn="ctr">
            <a:noFill/>
            <a:miter lim="800000"/>
            <a:headEnd/>
            <a:tailEnd/>
          </a:ln>
        </p:spPr>
        <p:txBody>
          <a:bodyPr wrap="none">
            <a:spAutoFit/>
          </a:bodyPr>
          <a:lstStyle/>
          <a:p>
            <a:pPr algn="ctr"/>
            <a:endParaRPr lang="en-US" sz="2000">
              <a:latin typeface="Garamond" pitchFamily="18" charset="0"/>
            </a:endParaRPr>
          </a:p>
        </p:txBody>
      </p:sp>
      <p:sp>
        <p:nvSpPr>
          <p:cNvPr id="11269" name="Text Box 5"/>
          <p:cNvSpPr txBox="1">
            <a:spLocks noChangeArrowheads="1"/>
          </p:cNvSpPr>
          <p:nvPr/>
        </p:nvSpPr>
        <p:spPr bwMode="auto">
          <a:xfrm>
            <a:off x="457200" y="1981200"/>
            <a:ext cx="8382000" cy="3935413"/>
          </a:xfrm>
          <a:prstGeom prst="rect">
            <a:avLst/>
          </a:prstGeom>
          <a:noFill/>
          <a:ln w="9525" algn="ctr">
            <a:noFill/>
            <a:miter lim="800000"/>
            <a:headEnd/>
            <a:tailEnd/>
          </a:ln>
        </p:spPr>
        <p:txBody>
          <a:bodyPr>
            <a:spAutoFit/>
          </a:bodyPr>
          <a:lstStyle/>
          <a:p>
            <a:r>
              <a:rPr lang="en-US" sz="2800"/>
              <a:t>Step 1:   Write a three part IVF topic sentence using 		     the burrito fold</a:t>
            </a:r>
          </a:p>
          <a:p>
            <a:endParaRPr lang="en-US" sz="2800"/>
          </a:p>
          <a:p>
            <a:r>
              <a:rPr lang="en-US" sz="2800"/>
              <a:t>Step 2:  Copy the complete topic sentence</a:t>
            </a:r>
          </a:p>
          <a:p>
            <a:endParaRPr lang="en-US" sz="2800"/>
          </a:p>
          <a:p>
            <a:r>
              <a:rPr lang="en-US" sz="2800"/>
              <a:t>Step 3:  Create a fact outline</a:t>
            </a:r>
          </a:p>
          <a:p>
            <a:endParaRPr lang="en-US" sz="2800"/>
          </a:p>
          <a:p>
            <a:r>
              <a:rPr lang="en-US" sz="2800"/>
              <a:t>Step 4:  Write a final summary paragraph using the 	    fact outline</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85800" y="2590800"/>
            <a:ext cx="2057400" cy="2286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2291" name="Rectangle 3"/>
          <p:cNvSpPr>
            <a:spLocks noChangeArrowheads="1"/>
          </p:cNvSpPr>
          <p:nvPr/>
        </p:nvSpPr>
        <p:spPr bwMode="auto">
          <a:xfrm>
            <a:off x="3429000" y="2557463"/>
            <a:ext cx="2057400" cy="2319337"/>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12292" name="Rectangle 4"/>
          <p:cNvSpPr>
            <a:spLocks noChangeArrowheads="1"/>
          </p:cNvSpPr>
          <p:nvPr/>
        </p:nvSpPr>
        <p:spPr bwMode="auto">
          <a:xfrm>
            <a:off x="6172200" y="2557463"/>
            <a:ext cx="2057400" cy="2319337"/>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12293" name="Text Box 5"/>
          <p:cNvSpPr txBox="1">
            <a:spLocks noChangeArrowheads="1"/>
          </p:cNvSpPr>
          <p:nvPr/>
        </p:nvSpPr>
        <p:spPr bwMode="auto">
          <a:xfrm>
            <a:off x="838200" y="2719388"/>
            <a:ext cx="184150" cy="396875"/>
          </a:xfrm>
          <a:prstGeom prst="rect">
            <a:avLst/>
          </a:prstGeom>
          <a:noFill/>
          <a:ln w="9525" algn="ctr">
            <a:noFill/>
            <a:miter lim="800000"/>
            <a:headEnd/>
            <a:tailEnd/>
          </a:ln>
        </p:spPr>
        <p:txBody>
          <a:bodyPr wrap="none">
            <a:spAutoFit/>
          </a:bodyPr>
          <a:lstStyle/>
          <a:p>
            <a:pPr algn="ctr"/>
            <a:endParaRPr lang="en-US" sz="2000"/>
          </a:p>
        </p:txBody>
      </p:sp>
      <p:sp>
        <p:nvSpPr>
          <p:cNvPr id="974854" name="Text Box 6"/>
          <p:cNvSpPr txBox="1">
            <a:spLocks noChangeArrowheads="1"/>
          </p:cNvSpPr>
          <p:nvPr/>
        </p:nvSpPr>
        <p:spPr bwMode="auto">
          <a:xfrm>
            <a:off x="685800" y="2566988"/>
            <a:ext cx="2014538" cy="396875"/>
          </a:xfrm>
          <a:prstGeom prst="rect">
            <a:avLst/>
          </a:prstGeom>
          <a:noFill/>
          <a:ln w="9525" algn="ctr">
            <a:noFill/>
            <a:miter lim="800000"/>
            <a:headEnd/>
            <a:tailEnd/>
          </a:ln>
        </p:spPr>
        <p:txBody>
          <a:bodyPr wrap="none">
            <a:spAutoFit/>
          </a:bodyPr>
          <a:lstStyle/>
          <a:p>
            <a:pPr algn="ctr"/>
            <a:r>
              <a:rPr lang="en-US" sz="2000"/>
              <a:t>Identify the Item</a:t>
            </a:r>
          </a:p>
        </p:txBody>
      </p:sp>
      <p:sp>
        <p:nvSpPr>
          <p:cNvPr id="974855" name="Text Box 7"/>
          <p:cNvSpPr txBox="1">
            <a:spLocks noChangeArrowheads="1"/>
          </p:cNvSpPr>
          <p:nvPr/>
        </p:nvSpPr>
        <p:spPr bwMode="auto">
          <a:xfrm>
            <a:off x="3505200" y="2565400"/>
            <a:ext cx="1905000" cy="396875"/>
          </a:xfrm>
          <a:prstGeom prst="rect">
            <a:avLst/>
          </a:prstGeom>
          <a:noFill/>
          <a:ln w="9525" algn="ctr">
            <a:noFill/>
            <a:miter lim="800000"/>
            <a:headEnd/>
            <a:tailEnd/>
          </a:ln>
        </p:spPr>
        <p:txBody>
          <a:bodyPr>
            <a:spAutoFit/>
          </a:bodyPr>
          <a:lstStyle/>
          <a:p>
            <a:pPr algn="ctr"/>
            <a:r>
              <a:rPr lang="en-US" sz="2000"/>
              <a:t>Verb It!</a:t>
            </a:r>
          </a:p>
        </p:txBody>
      </p:sp>
      <p:sp>
        <p:nvSpPr>
          <p:cNvPr id="974856" name="Text Box 8"/>
          <p:cNvSpPr txBox="1">
            <a:spLocks noChangeArrowheads="1"/>
          </p:cNvSpPr>
          <p:nvPr/>
        </p:nvSpPr>
        <p:spPr bwMode="auto">
          <a:xfrm>
            <a:off x="6172200" y="2565400"/>
            <a:ext cx="1981200" cy="396875"/>
          </a:xfrm>
          <a:prstGeom prst="rect">
            <a:avLst/>
          </a:prstGeom>
          <a:noFill/>
          <a:ln w="9525" algn="ctr">
            <a:noFill/>
            <a:miter lim="800000"/>
            <a:headEnd/>
            <a:tailEnd/>
          </a:ln>
        </p:spPr>
        <p:txBody>
          <a:bodyPr>
            <a:spAutoFit/>
          </a:bodyPr>
          <a:lstStyle/>
          <a:p>
            <a:pPr algn="ctr"/>
            <a:r>
              <a:rPr lang="en-US" sz="2000"/>
              <a:t>Finish Thought</a:t>
            </a:r>
          </a:p>
        </p:txBody>
      </p:sp>
      <p:sp>
        <p:nvSpPr>
          <p:cNvPr id="12297" name="Line 9"/>
          <p:cNvSpPr>
            <a:spLocks noChangeShapeType="1"/>
          </p:cNvSpPr>
          <p:nvPr/>
        </p:nvSpPr>
        <p:spPr bwMode="auto">
          <a:xfrm>
            <a:off x="685800" y="2938463"/>
            <a:ext cx="2057400" cy="0"/>
          </a:xfrm>
          <a:prstGeom prst="line">
            <a:avLst/>
          </a:prstGeom>
          <a:noFill/>
          <a:ln w="9525">
            <a:solidFill>
              <a:schemeClr val="tx1"/>
            </a:solidFill>
            <a:round/>
            <a:headEnd/>
            <a:tailEnd/>
          </a:ln>
        </p:spPr>
        <p:txBody>
          <a:bodyPr wrap="none" anchor="ctr"/>
          <a:lstStyle/>
          <a:p>
            <a:endParaRPr lang="en-US"/>
          </a:p>
        </p:txBody>
      </p:sp>
      <p:sp>
        <p:nvSpPr>
          <p:cNvPr id="12298" name="Line 10"/>
          <p:cNvSpPr>
            <a:spLocks noChangeShapeType="1"/>
          </p:cNvSpPr>
          <p:nvPr/>
        </p:nvSpPr>
        <p:spPr bwMode="auto">
          <a:xfrm>
            <a:off x="3429000" y="2938463"/>
            <a:ext cx="2057400" cy="0"/>
          </a:xfrm>
          <a:prstGeom prst="line">
            <a:avLst/>
          </a:prstGeom>
          <a:noFill/>
          <a:ln w="9525">
            <a:solidFill>
              <a:schemeClr val="tx1"/>
            </a:solidFill>
            <a:round/>
            <a:headEnd/>
            <a:tailEnd/>
          </a:ln>
        </p:spPr>
        <p:txBody>
          <a:bodyPr wrap="none" anchor="ctr"/>
          <a:lstStyle/>
          <a:p>
            <a:endParaRPr lang="en-US"/>
          </a:p>
        </p:txBody>
      </p:sp>
      <p:sp>
        <p:nvSpPr>
          <p:cNvPr id="12299" name="Line 11"/>
          <p:cNvSpPr>
            <a:spLocks noChangeShapeType="1"/>
          </p:cNvSpPr>
          <p:nvPr/>
        </p:nvSpPr>
        <p:spPr bwMode="auto">
          <a:xfrm>
            <a:off x="6172200" y="2938463"/>
            <a:ext cx="2057400" cy="0"/>
          </a:xfrm>
          <a:prstGeom prst="line">
            <a:avLst/>
          </a:prstGeom>
          <a:noFill/>
          <a:ln w="9525">
            <a:solidFill>
              <a:schemeClr val="tx1"/>
            </a:solidFill>
            <a:round/>
            <a:headEnd/>
            <a:tailEnd/>
          </a:ln>
        </p:spPr>
        <p:txBody>
          <a:bodyPr wrap="none" anchor="ctr"/>
          <a:lstStyle/>
          <a:p>
            <a:endParaRPr lang="en-US"/>
          </a:p>
        </p:txBody>
      </p:sp>
      <p:sp>
        <p:nvSpPr>
          <p:cNvPr id="974860" name="Text Box 12"/>
          <p:cNvSpPr txBox="1">
            <a:spLocks noChangeArrowheads="1"/>
          </p:cNvSpPr>
          <p:nvPr/>
        </p:nvSpPr>
        <p:spPr bwMode="auto">
          <a:xfrm>
            <a:off x="685800" y="3014663"/>
            <a:ext cx="1993900" cy="1739900"/>
          </a:xfrm>
          <a:prstGeom prst="rect">
            <a:avLst/>
          </a:prstGeom>
          <a:noFill/>
          <a:ln w="9525" algn="ctr">
            <a:noFill/>
            <a:miter lim="800000"/>
            <a:headEnd/>
            <a:tailEnd/>
          </a:ln>
        </p:spPr>
        <p:txBody>
          <a:bodyPr>
            <a:spAutoFit/>
          </a:bodyPr>
          <a:lstStyle/>
          <a:p>
            <a:pPr marL="231775" indent="-231775">
              <a:buFontTx/>
              <a:buChar char="•"/>
            </a:pPr>
            <a:r>
              <a:rPr lang="en-US"/>
              <a:t>What is the text?</a:t>
            </a:r>
          </a:p>
          <a:p>
            <a:pPr marL="231775" indent="-231775">
              <a:buFontTx/>
              <a:buChar char="•"/>
            </a:pPr>
            <a:r>
              <a:rPr lang="en-US"/>
              <a:t>What type of text is it? </a:t>
            </a:r>
          </a:p>
          <a:p>
            <a:pPr marL="231775" indent="-231775">
              <a:buFontTx/>
              <a:buChar char="•"/>
            </a:pPr>
            <a:r>
              <a:rPr lang="en-US"/>
              <a:t>Who is the author?</a:t>
            </a:r>
          </a:p>
          <a:p>
            <a:pPr marL="231775" indent="-231775">
              <a:buFontTx/>
              <a:buChar char="•"/>
            </a:pPr>
            <a:endParaRPr lang="en-US"/>
          </a:p>
        </p:txBody>
      </p:sp>
      <p:sp>
        <p:nvSpPr>
          <p:cNvPr id="974861" name="Text Box 13"/>
          <p:cNvSpPr txBox="1">
            <a:spLocks noChangeArrowheads="1"/>
          </p:cNvSpPr>
          <p:nvPr/>
        </p:nvSpPr>
        <p:spPr bwMode="auto">
          <a:xfrm>
            <a:off x="6248400" y="3090863"/>
            <a:ext cx="2057400" cy="1739900"/>
          </a:xfrm>
          <a:prstGeom prst="rect">
            <a:avLst/>
          </a:prstGeom>
          <a:noFill/>
          <a:ln w="9525" algn="ctr">
            <a:noFill/>
            <a:miter lim="800000"/>
            <a:headEnd/>
            <a:tailEnd/>
          </a:ln>
        </p:spPr>
        <p:txBody>
          <a:bodyPr>
            <a:spAutoFit/>
          </a:bodyPr>
          <a:lstStyle/>
          <a:p>
            <a:pPr marL="231775" indent="-231775">
              <a:buFontTx/>
              <a:buChar char="•"/>
            </a:pPr>
            <a:r>
              <a:rPr lang="en-US"/>
              <a:t>What is the big idea?</a:t>
            </a:r>
          </a:p>
          <a:p>
            <a:pPr marL="231775" indent="-231775">
              <a:buFontTx/>
              <a:buChar char="•"/>
            </a:pPr>
            <a:r>
              <a:rPr lang="en-US"/>
              <a:t>What is the big concept?</a:t>
            </a:r>
          </a:p>
          <a:p>
            <a:pPr marL="231775" indent="-231775">
              <a:buFontTx/>
              <a:buChar char="•"/>
            </a:pPr>
            <a:r>
              <a:rPr lang="en-US"/>
              <a:t>What is the main idea?</a:t>
            </a:r>
          </a:p>
        </p:txBody>
      </p:sp>
      <p:sp>
        <p:nvSpPr>
          <p:cNvPr id="974862" name="Text Box 14"/>
          <p:cNvSpPr txBox="1">
            <a:spLocks noChangeArrowheads="1"/>
          </p:cNvSpPr>
          <p:nvPr/>
        </p:nvSpPr>
        <p:spPr bwMode="auto">
          <a:xfrm>
            <a:off x="3581400" y="3463925"/>
            <a:ext cx="1854200" cy="611188"/>
          </a:xfrm>
          <a:prstGeom prst="rect">
            <a:avLst/>
          </a:prstGeom>
          <a:noFill/>
          <a:ln w="9525" algn="ctr">
            <a:noFill/>
            <a:miter lim="800000"/>
            <a:headEnd/>
            <a:tailEnd/>
          </a:ln>
        </p:spPr>
        <p:txBody>
          <a:bodyPr wrap="none">
            <a:spAutoFit/>
          </a:bodyPr>
          <a:lstStyle/>
          <a:p>
            <a:r>
              <a:rPr lang="en-US"/>
              <a:t>ACTION WORD</a:t>
            </a:r>
          </a:p>
          <a:p>
            <a:pPr>
              <a:buFontTx/>
              <a:buChar char="•"/>
            </a:pPr>
            <a:endParaRPr lang="en-US"/>
          </a:p>
        </p:txBody>
      </p:sp>
      <p:sp>
        <p:nvSpPr>
          <p:cNvPr id="12303" name="Rectangle 15"/>
          <p:cNvSpPr>
            <a:spLocks noGrp="1" noChangeArrowheads="1"/>
          </p:cNvSpPr>
          <p:nvPr>
            <p:ph type="title"/>
          </p:nvPr>
        </p:nvSpPr>
        <p:spPr>
          <a:xfrm>
            <a:off x="381000" y="152400"/>
            <a:ext cx="8229600" cy="1143000"/>
          </a:xfrm>
        </p:spPr>
        <p:txBody>
          <a:bodyPr/>
          <a:lstStyle/>
          <a:p>
            <a:pPr eaLnBrk="1" hangingPunct="1"/>
            <a:r>
              <a:rPr lang="en-US" sz="3200" dirty="0" smtClean="0"/>
              <a:t>IVF Summary Topic Sentence</a:t>
            </a:r>
            <a:r>
              <a:rPr lang="en-US" sz="3600" dirty="0" smtClean="0"/>
              <a:t/>
            </a:r>
            <a:br>
              <a:rPr lang="en-US" sz="3600" dirty="0" smtClean="0"/>
            </a:br>
            <a:r>
              <a:rPr lang="en-US" dirty="0" smtClean="0"/>
              <a:t>Step 1</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974854"/>
                                        </p:tgtEl>
                                        <p:attrNameLst>
                                          <p:attrName>style.visibility</p:attrName>
                                        </p:attrNameLst>
                                      </p:cBhvr>
                                      <p:to>
                                        <p:strVal val="visible"/>
                                      </p:to>
                                    </p:set>
                                    <p:animEffect transition="in" filter="fade">
                                      <p:cBhvr>
                                        <p:cTn id="7" dur="100"/>
                                        <p:tgtEl>
                                          <p:spTgt spid="974854"/>
                                        </p:tgtEl>
                                      </p:cBhvr>
                                    </p:animEffect>
                                    <p:anim calcmode="lin" valueType="num">
                                      <p:cBhvr>
                                        <p:cTn id="8" dur="400" fill="hold"/>
                                        <p:tgtEl>
                                          <p:spTgt spid="974854"/>
                                        </p:tgtEl>
                                        <p:attrNameLst>
                                          <p:attrName>ppt_x</p:attrName>
                                        </p:attrNameLst>
                                      </p:cBhvr>
                                      <p:tavLst>
                                        <p:tav tm="0">
                                          <p:val>
                                            <p:strVal val="#ppt_x"/>
                                          </p:val>
                                        </p:tav>
                                        <p:tav tm="100000">
                                          <p:val>
                                            <p:strVal val="#ppt_x"/>
                                          </p:val>
                                        </p:tav>
                                      </p:tavLst>
                                    </p:anim>
                                    <p:anim calcmode="lin" valueType="num">
                                      <p:cBhvr>
                                        <p:cTn id="9" dur="400" fill="hold"/>
                                        <p:tgtEl>
                                          <p:spTgt spid="97485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7485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7485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974855"/>
                                        </p:tgtEl>
                                        <p:attrNameLst>
                                          <p:attrName>style.visibility</p:attrName>
                                        </p:attrNameLst>
                                      </p:cBhvr>
                                      <p:to>
                                        <p:strVal val="visible"/>
                                      </p:to>
                                    </p:set>
                                    <p:animEffect transition="in" filter="fade">
                                      <p:cBhvr>
                                        <p:cTn id="14" dur="100"/>
                                        <p:tgtEl>
                                          <p:spTgt spid="974855"/>
                                        </p:tgtEl>
                                      </p:cBhvr>
                                    </p:animEffect>
                                    <p:anim calcmode="lin" valueType="num">
                                      <p:cBhvr>
                                        <p:cTn id="15" dur="400" fill="hold"/>
                                        <p:tgtEl>
                                          <p:spTgt spid="974855"/>
                                        </p:tgtEl>
                                        <p:attrNameLst>
                                          <p:attrName>ppt_x</p:attrName>
                                        </p:attrNameLst>
                                      </p:cBhvr>
                                      <p:tavLst>
                                        <p:tav tm="0">
                                          <p:val>
                                            <p:strVal val="#ppt_x"/>
                                          </p:val>
                                        </p:tav>
                                        <p:tav tm="100000">
                                          <p:val>
                                            <p:strVal val="#ppt_x"/>
                                          </p:val>
                                        </p:tav>
                                      </p:tavLst>
                                    </p:anim>
                                    <p:anim calcmode="lin" valueType="num">
                                      <p:cBhvr>
                                        <p:cTn id="16" dur="400" fill="hold"/>
                                        <p:tgtEl>
                                          <p:spTgt spid="974855"/>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97485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97485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grpId="0" nodeType="withEffect">
                                  <p:stCondLst>
                                    <p:cond delay="0"/>
                                  </p:stCondLst>
                                  <p:childTnLst>
                                    <p:set>
                                      <p:cBhvr>
                                        <p:cTn id="20" dur="1" fill="hold">
                                          <p:stCondLst>
                                            <p:cond delay="0"/>
                                          </p:stCondLst>
                                        </p:cTn>
                                        <p:tgtEl>
                                          <p:spTgt spid="974856"/>
                                        </p:tgtEl>
                                        <p:attrNameLst>
                                          <p:attrName>style.visibility</p:attrName>
                                        </p:attrNameLst>
                                      </p:cBhvr>
                                      <p:to>
                                        <p:strVal val="visible"/>
                                      </p:to>
                                    </p:set>
                                    <p:animEffect transition="in" filter="fade">
                                      <p:cBhvr>
                                        <p:cTn id="21" dur="100"/>
                                        <p:tgtEl>
                                          <p:spTgt spid="974856"/>
                                        </p:tgtEl>
                                      </p:cBhvr>
                                    </p:animEffect>
                                    <p:anim calcmode="lin" valueType="num">
                                      <p:cBhvr>
                                        <p:cTn id="22" dur="400" fill="hold"/>
                                        <p:tgtEl>
                                          <p:spTgt spid="974856"/>
                                        </p:tgtEl>
                                        <p:attrNameLst>
                                          <p:attrName>ppt_x</p:attrName>
                                        </p:attrNameLst>
                                      </p:cBhvr>
                                      <p:tavLst>
                                        <p:tav tm="0">
                                          <p:val>
                                            <p:strVal val="#ppt_x"/>
                                          </p:val>
                                        </p:tav>
                                        <p:tav tm="100000">
                                          <p:val>
                                            <p:strVal val="#ppt_x"/>
                                          </p:val>
                                        </p:tav>
                                      </p:tavLst>
                                    </p:anim>
                                    <p:anim calcmode="lin" valueType="num">
                                      <p:cBhvr>
                                        <p:cTn id="23" dur="400" fill="hold"/>
                                        <p:tgtEl>
                                          <p:spTgt spid="974856"/>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97485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97485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974860">
                                            <p:txEl>
                                              <p:pRg st="0" end="0"/>
                                            </p:txEl>
                                          </p:spTgt>
                                        </p:tgtEl>
                                        <p:attrNameLst>
                                          <p:attrName>style.visibility</p:attrName>
                                        </p:attrNameLst>
                                      </p:cBhvr>
                                      <p:to>
                                        <p:strVal val="visible"/>
                                      </p:to>
                                    </p:set>
                                    <p:animEffect transition="in" filter="dissolve">
                                      <p:cBhvr>
                                        <p:cTn id="30" dur="500"/>
                                        <p:tgtEl>
                                          <p:spTgt spid="974860">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974860">
                                            <p:txEl>
                                              <p:pRg st="1" end="1"/>
                                            </p:txEl>
                                          </p:spTgt>
                                        </p:tgtEl>
                                        <p:attrNameLst>
                                          <p:attrName>style.visibility</p:attrName>
                                        </p:attrNameLst>
                                      </p:cBhvr>
                                      <p:to>
                                        <p:strVal val="visible"/>
                                      </p:to>
                                    </p:set>
                                    <p:animEffect transition="in" filter="dissolve">
                                      <p:cBhvr>
                                        <p:cTn id="35" dur="500"/>
                                        <p:tgtEl>
                                          <p:spTgt spid="974860">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974860">
                                            <p:txEl>
                                              <p:pRg st="2" end="2"/>
                                            </p:txEl>
                                          </p:spTgt>
                                        </p:tgtEl>
                                        <p:attrNameLst>
                                          <p:attrName>style.visibility</p:attrName>
                                        </p:attrNameLst>
                                      </p:cBhvr>
                                      <p:to>
                                        <p:strVal val="visible"/>
                                      </p:to>
                                    </p:set>
                                    <p:animEffect transition="in" filter="dissolve">
                                      <p:cBhvr>
                                        <p:cTn id="40" dur="500"/>
                                        <p:tgtEl>
                                          <p:spTgt spid="974860">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74862"/>
                                        </p:tgtEl>
                                        <p:attrNameLst>
                                          <p:attrName>style.visibility</p:attrName>
                                        </p:attrNameLst>
                                      </p:cBhvr>
                                      <p:to>
                                        <p:strVal val="visible"/>
                                      </p:to>
                                    </p:set>
                                    <p:animEffect transition="in" filter="dissolve">
                                      <p:cBhvr>
                                        <p:cTn id="45" dur="500"/>
                                        <p:tgtEl>
                                          <p:spTgt spid="974862"/>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974861">
                                            <p:txEl>
                                              <p:pRg st="0" end="0"/>
                                            </p:txEl>
                                          </p:spTgt>
                                        </p:tgtEl>
                                        <p:attrNameLst>
                                          <p:attrName>style.visibility</p:attrName>
                                        </p:attrNameLst>
                                      </p:cBhvr>
                                      <p:to>
                                        <p:strVal val="visible"/>
                                      </p:to>
                                    </p:set>
                                    <p:animEffect transition="in" filter="dissolve">
                                      <p:cBhvr>
                                        <p:cTn id="50" dur="500"/>
                                        <p:tgtEl>
                                          <p:spTgt spid="97486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974861">
                                            <p:txEl>
                                              <p:pRg st="1" end="1"/>
                                            </p:txEl>
                                          </p:spTgt>
                                        </p:tgtEl>
                                        <p:attrNameLst>
                                          <p:attrName>style.visibility</p:attrName>
                                        </p:attrNameLst>
                                      </p:cBhvr>
                                      <p:to>
                                        <p:strVal val="visible"/>
                                      </p:to>
                                    </p:set>
                                    <p:animEffect transition="in" filter="dissolve">
                                      <p:cBhvr>
                                        <p:cTn id="55" dur="500"/>
                                        <p:tgtEl>
                                          <p:spTgt spid="974861">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nodeType="clickEffect">
                                  <p:stCondLst>
                                    <p:cond delay="0"/>
                                  </p:stCondLst>
                                  <p:childTnLst>
                                    <p:set>
                                      <p:cBhvr>
                                        <p:cTn id="59" dur="1" fill="hold">
                                          <p:stCondLst>
                                            <p:cond delay="0"/>
                                          </p:stCondLst>
                                        </p:cTn>
                                        <p:tgtEl>
                                          <p:spTgt spid="974861">
                                            <p:txEl>
                                              <p:pRg st="2" end="2"/>
                                            </p:txEl>
                                          </p:spTgt>
                                        </p:tgtEl>
                                        <p:attrNameLst>
                                          <p:attrName>style.visibility</p:attrName>
                                        </p:attrNameLst>
                                      </p:cBhvr>
                                      <p:to>
                                        <p:strVal val="visible"/>
                                      </p:to>
                                    </p:set>
                                    <p:animEffect transition="in" filter="dissolve">
                                      <p:cBhvr>
                                        <p:cTn id="60" dur="500"/>
                                        <p:tgtEl>
                                          <p:spTgt spid="97486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4854" grpId="0"/>
      <p:bldP spid="974855" grpId="0"/>
      <p:bldP spid="974856" grpId="0"/>
      <p:bldP spid="97486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B934DF88-1EC9-4A3B-A42E-915FDCB55095}" type="slidenum">
              <a:rPr lang="en-US" smtClean="0">
                <a:solidFill>
                  <a:schemeClr val="tx2"/>
                </a:solidFill>
                <a:latin typeface="Arial" pitchFamily="34" charset="0"/>
                <a:ea typeface="+mn-ea"/>
                <a:cs typeface="+mn-cs"/>
              </a:rPr>
              <a:pPr algn="r">
                <a:defRPr/>
              </a:pPr>
              <a:t>28</a:t>
            </a:fld>
            <a:endParaRPr lang="en-US" smtClean="0">
              <a:solidFill>
                <a:schemeClr val="tx2"/>
              </a:solidFill>
              <a:latin typeface="Arial" pitchFamily="34" charset="0"/>
              <a:ea typeface="+mn-ea"/>
              <a:cs typeface="+mn-cs"/>
            </a:endParaRPr>
          </a:p>
        </p:txBody>
      </p:sp>
      <p:sp>
        <p:nvSpPr>
          <p:cNvPr id="13315" name="Rectangle 2"/>
          <p:cNvSpPr>
            <a:spLocks noChangeArrowheads="1"/>
          </p:cNvSpPr>
          <p:nvPr/>
        </p:nvSpPr>
        <p:spPr bwMode="auto">
          <a:xfrm>
            <a:off x="1066800" y="1905000"/>
            <a:ext cx="2209800" cy="1905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3316" name="Text Box 3"/>
          <p:cNvSpPr txBox="1">
            <a:spLocks noChangeArrowheads="1"/>
          </p:cNvSpPr>
          <p:nvPr/>
        </p:nvSpPr>
        <p:spPr bwMode="auto">
          <a:xfrm>
            <a:off x="838200" y="2752725"/>
            <a:ext cx="184150" cy="396875"/>
          </a:xfrm>
          <a:prstGeom prst="rect">
            <a:avLst/>
          </a:prstGeom>
          <a:noFill/>
          <a:ln w="9525" algn="ctr">
            <a:noFill/>
            <a:miter lim="800000"/>
            <a:headEnd/>
            <a:tailEnd/>
          </a:ln>
        </p:spPr>
        <p:txBody>
          <a:bodyPr wrap="none">
            <a:spAutoFit/>
          </a:bodyPr>
          <a:lstStyle/>
          <a:p>
            <a:pPr algn="ctr"/>
            <a:endParaRPr lang="en-US" sz="2000"/>
          </a:p>
        </p:txBody>
      </p:sp>
      <p:sp>
        <p:nvSpPr>
          <p:cNvPr id="13317" name="Text Box 4"/>
          <p:cNvSpPr txBox="1">
            <a:spLocks noChangeArrowheads="1"/>
          </p:cNvSpPr>
          <p:nvPr/>
        </p:nvSpPr>
        <p:spPr bwMode="auto">
          <a:xfrm>
            <a:off x="1143000" y="1905000"/>
            <a:ext cx="2057400" cy="396875"/>
          </a:xfrm>
          <a:prstGeom prst="rect">
            <a:avLst/>
          </a:prstGeom>
          <a:noFill/>
          <a:ln w="9525" algn="ctr">
            <a:noFill/>
            <a:miter lim="800000"/>
            <a:headEnd/>
            <a:tailEnd/>
          </a:ln>
        </p:spPr>
        <p:txBody>
          <a:bodyPr>
            <a:spAutoFit/>
          </a:bodyPr>
          <a:lstStyle/>
          <a:p>
            <a:pPr algn="ctr"/>
            <a:r>
              <a:rPr lang="en-US" sz="2000"/>
              <a:t>Identify the Item</a:t>
            </a:r>
          </a:p>
        </p:txBody>
      </p:sp>
      <p:sp>
        <p:nvSpPr>
          <p:cNvPr id="13318" name="Line 5"/>
          <p:cNvSpPr>
            <a:spLocks noChangeShapeType="1"/>
          </p:cNvSpPr>
          <p:nvPr/>
        </p:nvSpPr>
        <p:spPr bwMode="auto">
          <a:xfrm>
            <a:off x="1066800" y="2286000"/>
            <a:ext cx="2209800" cy="0"/>
          </a:xfrm>
          <a:prstGeom prst="line">
            <a:avLst/>
          </a:prstGeom>
          <a:noFill/>
          <a:ln w="9525">
            <a:solidFill>
              <a:schemeClr val="tx1"/>
            </a:solidFill>
            <a:round/>
            <a:headEnd/>
            <a:tailEnd/>
          </a:ln>
        </p:spPr>
        <p:txBody>
          <a:bodyPr wrap="none" anchor="ctr"/>
          <a:lstStyle/>
          <a:p>
            <a:endParaRPr lang="en-US"/>
          </a:p>
        </p:txBody>
      </p:sp>
      <p:sp>
        <p:nvSpPr>
          <p:cNvPr id="13319" name="Text Box 6"/>
          <p:cNvSpPr txBox="1">
            <a:spLocks noChangeArrowheads="1"/>
          </p:cNvSpPr>
          <p:nvPr/>
        </p:nvSpPr>
        <p:spPr bwMode="auto">
          <a:xfrm>
            <a:off x="1066800" y="2298700"/>
            <a:ext cx="2209800" cy="1465263"/>
          </a:xfrm>
          <a:prstGeom prst="rect">
            <a:avLst/>
          </a:prstGeom>
          <a:noFill/>
          <a:ln w="9525" algn="ctr">
            <a:noFill/>
            <a:miter lim="800000"/>
            <a:headEnd/>
            <a:tailEnd/>
          </a:ln>
        </p:spPr>
        <p:txBody>
          <a:bodyPr>
            <a:spAutoFit/>
          </a:bodyPr>
          <a:lstStyle/>
          <a:p>
            <a:pPr marL="231775" indent="-231775">
              <a:buFontTx/>
              <a:buChar char="•"/>
            </a:pPr>
            <a:r>
              <a:rPr lang="en-US"/>
              <a:t>What is the text?</a:t>
            </a:r>
          </a:p>
          <a:p>
            <a:pPr marL="231775" indent="-231775">
              <a:buFontTx/>
              <a:buChar char="•"/>
            </a:pPr>
            <a:r>
              <a:rPr lang="en-US"/>
              <a:t>What type of text is it? </a:t>
            </a:r>
          </a:p>
          <a:p>
            <a:pPr marL="231775" indent="-231775">
              <a:buFontTx/>
              <a:buChar char="•"/>
            </a:pPr>
            <a:r>
              <a:rPr lang="en-US"/>
              <a:t>Who is the author?</a:t>
            </a:r>
          </a:p>
          <a:p>
            <a:pPr marL="231775" indent="-231775">
              <a:buFontTx/>
              <a:buChar char="•"/>
            </a:pPr>
            <a:endParaRPr lang="en-US"/>
          </a:p>
        </p:txBody>
      </p:sp>
      <p:sp>
        <p:nvSpPr>
          <p:cNvPr id="13320" name="Rectangle 7"/>
          <p:cNvSpPr>
            <a:spLocks noChangeArrowheads="1"/>
          </p:cNvSpPr>
          <p:nvPr/>
        </p:nvSpPr>
        <p:spPr bwMode="auto">
          <a:xfrm>
            <a:off x="914400" y="38862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3321" name="Line 8"/>
          <p:cNvSpPr>
            <a:spLocks noChangeShapeType="1"/>
          </p:cNvSpPr>
          <p:nvPr/>
        </p:nvSpPr>
        <p:spPr bwMode="auto">
          <a:xfrm>
            <a:off x="914400" y="4648200"/>
            <a:ext cx="7315200" cy="0"/>
          </a:xfrm>
          <a:prstGeom prst="line">
            <a:avLst/>
          </a:prstGeom>
          <a:noFill/>
          <a:ln w="9525">
            <a:solidFill>
              <a:schemeClr val="tx1"/>
            </a:solidFill>
            <a:round/>
            <a:headEnd/>
            <a:tailEnd/>
          </a:ln>
        </p:spPr>
        <p:txBody>
          <a:bodyPr wrap="none" anchor="ctr"/>
          <a:lstStyle/>
          <a:p>
            <a:endParaRPr lang="en-US"/>
          </a:p>
        </p:txBody>
      </p:sp>
      <p:sp>
        <p:nvSpPr>
          <p:cNvPr id="13322" name="Line 9"/>
          <p:cNvSpPr>
            <a:spLocks noChangeShapeType="1"/>
          </p:cNvSpPr>
          <p:nvPr/>
        </p:nvSpPr>
        <p:spPr bwMode="auto">
          <a:xfrm>
            <a:off x="914400" y="4953000"/>
            <a:ext cx="7315200" cy="0"/>
          </a:xfrm>
          <a:prstGeom prst="line">
            <a:avLst/>
          </a:prstGeom>
          <a:noFill/>
          <a:ln w="9525">
            <a:solidFill>
              <a:schemeClr val="tx1"/>
            </a:solidFill>
            <a:round/>
            <a:headEnd/>
            <a:tailEnd/>
          </a:ln>
        </p:spPr>
        <p:txBody>
          <a:bodyPr wrap="none" anchor="ctr"/>
          <a:lstStyle/>
          <a:p>
            <a:endParaRPr lang="en-US"/>
          </a:p>
        </p:txBody>
      </p:sp>
      <p:sp>
        <p:nvSpPr>
          <p:cNvPr id="13323" name="Line 10"/>
          <p:cNvSpPr>
            <a:spLocks noChangeShapeType="1"/>
          </p:cNvSpPr>
          <p:nvPr/>
        </p:nvSpPr>
        <p:spPr bwMode="auto">
          <a:xfrm>
            <a:off x="914400" y="5257800"/>
            <a:ext cx="7315200" cy="0"/>
          </a:xfrm>
          <a:prstGeom prst="line">
            <a:avLst/>
          </a:prstGeom>
          <a:noFill/>
          <a:ln w="9525">
            <a:solidFill>
              <a:schemeClr val="tx1"/>
            </a:solidFill>
            <a:round/>
            <a:headEnd/>
            <a:tailEnd/>
          </a:ln>
        </p:spPr>
        <p:txBody>
          <a:bodyPr wrap="none" anchor="ctr"/>
          <a:lstStyle/>
          <a:p>
            <a:endParaRPr lang="en-US"/>
          </a:p>
        </p:txBody>
      </p:sp>
      <p:sp>
        <p:nvSpPr>
          <p:cNvPr id="13324" name="Line 11"/>
          <p:cNvSpPr>
            <a:spLocks noChangeShapeType="1"/>
          </p:cNvSpPr>
          <p:nvPr/>
        </p:nvSpPr>
        <p:spPr bwMode="auto">
          <a:xfrm>
            <a:off x="914400" y="5562600"/>
            <a:ext cx="7315200" cy="0"/>
          </a:xfrm>
          <a:prstGeom prst="line">
            <a:avLst/>
          </a:prstGeom>
          <a:noFill/>
          <a:ln w="9525">
            <a:solidFill>
              <a:schemeClr val="tx1"/>
            </a:solidFill>
            <a:round/>
            <a:headEnd/>
            <a:tailEnd/>
          </a:ln>
        </p:spPr>
        <p:txBody>
          <a:bodyPr wrap="none" anchor="ctr"/>
          <a:lstStyle/>
          <a:p>
            <a:endParaRPr lang="en-US"/>
          </a:p>
        </p:txBody>
      </p:sp>
      <p:sp>
        <p:nvSpPr>
          <p:cNvPr id="13325" name="Line 12"/>
          <p:cNvSpPr>
            <a:spLocks noChangeShapeType="1"/>
          </p:cNvSpPr>
          <p:nvPr/>
        </p:nvSpPr>
        <p:spPr bwMode="auto">
          <a:xfrm>
            <a:off x="914400" y="5867400"/>
            <a:ext cx="7315200" cy="0"/>
          </a:xfrm>
          <a:prstGeom prst="line">
            <a:avLst/>
          </a:prstGeom>
          <a:noFill/>
          <a:ln w="9525">
            <a:solidFill>
              <a:schemeClr val="tx1"/>
            </a:solidFill>
            <a:round/>
            <a:headEnd/>
            <a:tailEnd/>
          </a:ln>
        </p:spPr>
        <p:txBody>
          <a:bodyPr wrap="none" anchor="ctr"/>
          <a:lstStyle/>
          <a:p>
            <a:endParaRPr lang="en-US"/>
          </a:p>
        </p:txBody>
      </p:sp>
      <p:sp>
        <p:nvSpPr>
          <p:cNvPr id="13326" name="Line 13"/>
          <p:cNvSpPr>
            <a:spLocks noChangeShapeType="1"/>
          </p:cNvSpPr>
          <p:nvPr/>
        </p:nvSpPr>
        <p:spPr bwMode="auto">
          <a:xfrm>
            <a:off x="914400" y="6172200"/>
            <a:ext cx="7315200" cy="0"/>
          </a:xfrm>
          <a:prstGeom prst="line">
            <a:avLst/>
          </a:prstGeom>
          <a:noFill/>
          <a:ln w="9525">
            <a:solidFill>
              <a:schemeClr val="tx1"/>
            </a:solidFill>
            <a:round/>
            <a:headEnd/>
            <a:tailEnd/>
          </a:ln>
        </p:spPr>
        <p:txBody>
          <a:bodyPr wrap="none" anchor="ctr"/>
          <a:lstStyle/>
          <a:p>
            <a:endParaRPr lang="en-US"/>
          </a:p>
        </p:txBody>
      </p:sp>
      <p:sp>
        <p:nvSpPr>
          <p:cNvPr id="13327" name="Line 14"/>
          <p:cNvSpPr>
            <a:spLocks noChangeShapeType="1"/>
          </p:cNvSpPr>
          <p:nvPr/>
        </p:nvSpPr>
        <p:spPr bwMode="auto">
          <a:xfrm>
            <a:off x="3429000" y="3886200"/>
            <a:ext cx="0" cy="2362200"/>
          </a:xfrm>
          <a:prstGeom prst="line">
            <a:avLst/>
          </a:prstGeom>
          <a:noFill/>
          <a:ln w="25400">
            <a:solidFill>
              <a:schemeClr val="bg2"/>
            </a:solidFill>
            <a:round/>
            <a:headEnd/>
            <a:tailEnd/>
          </a:ln>
        </p:spPr>
        <p:txBody>
          <a:bodyPr wrap="none" anchor="ctr"/>
          <a:lstStyle/>
          <a:p>
            <a:endParaRPr lang="en-US"/>
          </a:p>
        </p:txBody>
      </p:sp>
      <p:sp>
        <p:nvSpPr>
          <p:cNvPr id="13328" name="Line 15"/>
          <p:cNvSpPr>
            <a:spLocks noChangeShapeType="1"/>
          </p:cNvSpPr>
          <p:nvPr/>
        </p:nvSpPr>
        <p:spPr bwMode="auto">
          <a:xfrm>
            <a:off x="5943600" y="3886200"/>
            <a:ext cx="0" cy="2362200"/>
          </a:xfrm>
          <a:prstGeom prst="line">
            <a:avLst/>
          </a:prstGeom>
          <a:noFill/>
          <a:ln w="25400">
            <a:solidFill>
              <a:schemeClr val="bg2"/>
            </a:solidFill>
            <a:round/>
            <a:headEnd/>
            <a:tailEnd/>
          </a:ln>
        </p:spPr>
        <p:txBody>
          <a:bodyPr wrap="none" anchor="ctr"/>
          <a:lstStyle/>
          <a:p>
            <a:endParaRPr lang="en-US"/>
          </a:p>
        </p:txBody>
      </p:sp>
      <p:sp>
        <p:nvSpPr>
          <p:cNvPr id="13329" name="Text Box 16"/>
          <p:cNvSpPr txBox="1">
            <a:spLocks noChangeArrowheads="1"/>
          </p:cNvSpPr>
          <p:nvPr/>
        </p:nvSpPr>
        <p:spPr bwMode="auto">
          <a:xfrm>
            <a:off x="1911350" y="38481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3330" name="Text Box 17"/>
          <p:cNvSpPr txBox="1">
            <a:spLocks noChangeArrowheads="1"/>
          </p:cNvSpPr>
          <p:nvPr/>
        </p:nvSpPr>
        <p:spPr bwMode="auto">
          <a:xfrm>
            <a:off x="4387850" y="38481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3331" name="Text Box 18"/>
          <p:cNvSpPr txBox="1">
            <a:spLocks noChangeArrowheads="1"/>
          </p:cNvSpPr>
          <p:nvPr/>
        </p:nvSpPr>
        <p:spPr bwMode="auto">
          <a:xfrm>
            <a:off x="6918325" y="3835400"/>
            <a:ext cx="401638" cy="519113"/>
          </a:xfrm>
          <a:prstGeom prst="rect">
            <a:avLst/>
          </a:prstGeom>
          <a:noFill/>
          <a:ln w="9525" algn="ctr">
            <a:noFill/>
            <a:miter lim="800000"/>
            <a:headEnd/>
            <a:tailEnd/>
          </a:ln>
        </p:spPr>
        <p:txBody>
          <a:bodyPr wrap="none">
            <a:spAutoFit/>
          </a:bodyPr>
          <a:lstStyle/>
          <a:p>
            <a:pPr algn="ctr"/>
            <a:r>
              <a:rPr lang="en-US" sz="2800"/>
              <a:t>F</a:t>
            </a:r>
          </a:p>
        </p:txBody>
      </p:sp>
      <p:sp>
        <p:nvSpPr>
          <p:cNvPr id="976915" name="Text Box 19"/>
          <p:cNvSpPr txBox="1">
            <a:spLocks noChangeArrowheads="1"/>
          </p:cNvSpPr>
          <p:nvPr/>
        </p:nvSpPr>
        <p:spPr bwMode="auto">
          <a:xfrm>
            <a:off x="1600200" y="4632325"/>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976916" name="Text Box 20"/>
          <p:cNvSpPr txBox="1">
            <a:spLocks noChangeArrowheads="1"/>
          </p:cNvSpPr>
          <p:nvPr/>
        </p:nvSpPr>
        <p:spPr bwMode="auto">
          <a:xfrm>
            <a:off x="1631950" y="4943475"/>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976917" name="Text Box 21"/>
          <p:cNvSpPr txBox="1">
            <a:spLocks noChangeArrowheads="1"/>
          </p:cNvSpPr>
          <p:nvPr/>
        </p:nvSpPr>
        <p:spPr bwMode="auto">
          <a:xfrm>
            <a:off x="1301750" y="5241925"/>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3335" name="Rectangle 22"/>
          <p:cNvSpPr>
            <a:spLocks noGrp="1" noChangeArrowheads="1"/>
          </p:cNvSpPr>
          <p:nvPr>
            <p:ph type="title"/>
          </p:nvPr>
        </p:nvSpPr>
        <p:spPr>
          <a:xfrm>
            <a:off x="457200" y="228600"/>
            <a:ext cx="8229600" cy="685800"/>
          </a:xfrm>
        </p:spPr>
        <p:txBody>
          <a:bodyPr/>
          <a:lstStyle/>
          <a:p>
            <a:pPr eaLnBrk="1" hangingPunct="1"/>
            <a:r>
              <a:rPr lang="en-US" dirty="0" smtClean="0"/>
              <a:t>Identify Item</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76915"/>
                                        </p:tgtEl>
                                        <p:attrNameLst>
                                          <p:attrName>style.visibility</p:attrName>
                                        </p:attrNameLst>
                                      </p:cBhvr>
                                      <p:to>
                                        <p:strVal val="visible"/>
                                      </p:to>
                                    </p:set>
                                    <p:animEffect transition="in" filter="dissolve">
                                      <p:cBhvr>
                                        <p:cTn id="7" dur="500"/>
                                        <p:tgtEl>
                                          <p:spTgt spid="9769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76916"/>
                                        </p:tgtEl>
                                        <p:attrNameLst>
                                          <p:attrName>style.visibility</p:attrName>
                                        </p:attrNameLst>
                                      </p:cBhvr>
                                      <p:to>
                                        <p:strVal val="visible"/>
                                      </p:to>
                                    </p:set>
                                    <p:animEffect transition="in" filter="dissolve">
                                      <p:cBhvr>
                                        <p:cTn id="12" dur="500"/>
                                        <p:tgtEl>
                                          <p:spTgt spid="9769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76917"/>
                                        </p:tgtEl>
                                        <p:attrNameLst>
                                          <p:attrName>style.visibility</p:attrName>
                                        </p:attrNameLst>
                                      </p:cBhvr>
                                      <p:to>
                                        <p:strVal val="visible"/>
                                      </p:to>
                                    </p:set>
                                    <p:animEffect transition="in" filter="dissolve">
                                      <p:cBhvr>
                                        <p:cTn id="17" dur="500"/>
                                        <p:tgtEl>
                                          <p:spTgt spid="9769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6915" grpId="0"/>
      <p:bldP spid="976916" grpId="0"/>
      <p:bldP spid="9769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57930124-1F01-43AA-ACF9-8B003F84CA27}" type="slidenum">
              <a:rPr lang="en-US" smtClean="0">
                <a:solidFill>
                  <a:schemeClr val="tx2"/>
                </a:solidFill>
                <a:latin typeface="Arial" pitchFamily="34" charset="0"/>
                <a:ea typeface="+mn-ea"/>
                <a:cs typeface="+mn-cs"/>
              </a:rPr>
              <a:pPr algn="r">
                <a:defRPr/>
              </a:pPr>
              <a:t>29</a:t>
            </a:fld>
            <a:endParaRPr lang="en-US" smtClean="0">
              <a:solidFill>
                <a:schemeClr val="tx2"/>
              </a:solidFill>
              <a:latin typeface="Arial" pitchFamily="34" charset="0"/>
              <a:ea typeface="+mn-ea"/>
              <a:cs typeface="+mn-cs"/>
            </a:endParaRPr>
          </a:p>
        </p:txBody>
      </p:sp>
      <p:sp>
        <p:nvSpPr>
          <p:cNvPr id="14339" name="Rectangle 2"/>
          <p:cNvSpPr>
            <a:spLocks noChangeArrowheads="1"/>
          </p:cNvSpPr>
          <p:nvPr/>
        </p:nvSpPr>
        <p:spPr bwMode="auto">
          <a:xfrm>
            <a:off x="3581400" y="1752600"/>
            <a:ext cx="2057400" cy="1905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4340" name="Text Box 3"/>
          <p:cNvSpPr txBox="1">
            <a:spLocks noChangeArrowheads="1"/>
          </p:cNvSpPr>
          <p:nvPr/>
        </p:nvSpPr>
        <p:spPr bwMode="auto">
          <a:xfrm>
            <a:off x="838200" y="2600325"/>
            <a:ext cx="184150" cy="396875"/>
          </a:xfrm>
          <a:prstGeom prst="rect">
            <a:avLst/>
          </a:prstGeom>
          <a:noFill/>
          <a:ln w="9525" algn="ctr">
            <a:noFill/>
            <a:miter lim="800000"/>
            <a:headEnd/>
            <a:tailEnd/>
          </a:ln>
        </p:spPr>
        <p:txBody>
          <a:bodyPr wrap="none">
            <a:spAutoFit/>
          </a:bodyPr>
          <a:lstStyle/>
          <a:p>
            <a:pPr algn="ctr"/>
            <a:endParaRPr lang="en-US" sz="2000"/>
          </a:p>
        </p:txBody>
      </p:sp>
      <p:sp>
        <p:nvSpPr>
          <p:cNvPr id="14341" name="Text Box 4"/>
          <p:cNvSpPr txBox="1">
            <a:spLocks noChangeArrowheads="1"/>
          </p:cNvSpPr>
          <p:nvPr/>
        </p:nvSpPr>
        <p:spPr bwMode="auto">
          <a:xfrm>
            <a:off x="3581400" y="1785938"/>
            <a:ext cx="1981200" cy="396875"/>
          </a:xfrm>
          <a:prstGeom prst="rect">
            <a:avLst/>
          </a:prstGeom>
          <a:noFill/>
          <a:ln w="9525" algn="ctr">
            <a:noFill/>
            <a:miter lim="800000"/>
            <a:headEnd/>
            <a:tailEnd/>
          </a:ln>
        </p:spPr>
        <p:txBody>
          <a:bodyPr>
            <a:spAutoFit/>
          </a:bodyPr>
          <a:lstStyle/>
          <a:p>
            <a:pPr algn="ctr"/>
            <a:r>
              <a:rPr lang="en-US" sz="2000"/>
              <a:t>Verb It!</a:t>
            </a:r>
          </a:p>
        </p:txBody>
      </p:sp>
      <p:sp>
        <p:nvSpPr>
          <p:cNvPr id="14342" name="Line 5"/>
          <p:cNvSpPr>
            <a:spLocks noChangeShapeType="1"/>
          </p:cNvSpPr>
          <p:nvPr/>
        </p:nvSpPr>
        <p:spPr bwMode="auto">
          <a:xfrm>
            <a:off x="3581400" y="2133600"/>
            <a:ext cx="2057400" cy="0"/>
          </a:xfrm>
          <a:prstGeom prst="line">
            <a:avLst/>
          </a:prstGeom>
          <a:noFill/>
          <a:ln w="9525">
            <a:solidFill>
              <a:schemeClr val="tx1"/>
            </a:solidFill>
            <a:round/>
            <a:headEnd/>
            <a:tailEnd/>
          </a:ln>
        </p:spPr>
        <p:txBody>
          <a:bodyPr wrap="none" anchor="ctr"/>
          <a:lstStyle/>
          <a:p>
            <a:endParaRPr lang="en-US"/>
          </a:p>
        </p:txBody>
      </p:sp>
      <p:sp>
        <p:nvSpPr>
          <p:cNvPr id="14343" name="Rectangle 6"/>
          <p:cNvSpPr>
            <a:spLocks noChangeArrowheads="1"/>
          </p:cNvSpPr>
          <p:nvPr/>
        </p:nvSpPr>
        <p:spPr bwMode="auto">
          <a:xfrm>
            <a:off x="914400" y="37338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4344" name="Line 7"/>
          <p:cNvSpPr>
            <a:spLocks noChangeShapeType="1"/>
          </p:cNvSpPr>
          <p:nvPr/>
        </p:nvSpPr>
        <p:spPr bwMode="auto">
          <a:xfrm>
            <a:off x="914400" y="4495800"/>
            <a:ext cx="7315200" cy="0"/>
          </a:xfrm>
          <a:prstGeom prst="line">
            <a:avLst/>
          </a:prstGeom>
          <a:noFill/>
          <a:ln w="9525">
            <a:solidFill>
              <a:schemeClr val="tx1"/>
            </a:solidFill>
            <a:round/>
            <a:headEnd/>
            <a:tailEnd/>
          </a:ln>
        </p:spPr>
        <p:txBody>
          <a:bodyPr wrap="none" anchor="ctr"/>
          <a:lstStyle/>
          <a:p>
            <a:endParaRPr lang="en-US"/>
          </a:p>
        </p:txBody>
      </p:sp>
      <p:sp>
        <p:nvSpPr>
          <p:cNvPr id="14345" name="Line 8"/>
          <p:cNvSpPr>
            <a:spLocks noChangeShapeType="1"/>
          </p:cNvSpPr>
          <p:nvPr/>
        </p:nvSpPr>
        <p:spPr bwMode="auto">
          <a:xfrm>
            <a:off x="914400" y="4800600"/>
            <a:ext cx="7315200" cy="0"/>
          </a:xfrm>
          <a:prstGeom prst="line">
            <a:avLst/>
          </a:prstGeom>
          <a:noFill/>
          <a:ln w="9525">
            <a:solidFill>
              <a:schemeClr val="tx1"/>
            </a:solidFill>
            <a:round/>
            <a:headEnd/>
            <a:tailEnd/>
          </a:ln>
        </p:spPr>
        <p:txBody>
          <a:bodyPr wrap="none" anchor="ctr"/>
          <a:lstStyle/>
          <a:p>
            <a:endParaRPr lang="en-US"/>
          </a:p>
        </p:txBody>
      </p:sp>
      <p:sp>
        <p:nvSpPr>
          <p:cNvPr id="14346" name="Line 9"/>
          <p:cNvSpPr>
            <a:spLocks noChangeShapeType="1"/>
          </p:cNvSpPr>
          <p:nvPr/>
        </p:nvSpPr>
        <p:spPr bwMode="auto">
          <a:xfrm>
            <a:off x="914400" y="5105400"/>
            <a:ext cx="7315200" cy="0"/>
          </a:xfrm>
          <a:prstGeom prst="line">
            <a:avLst/>
          </a:prstGeom>
          <a:noFill/>
          <a:ln w="9525">
            <a:solidFill>
              <a:schemeClr val="tx1"/>
            </a:solidFill>
            <a:round/>
            <a:headEnd/>
            <a:tailEnd/>
          </a:ln>
        </p:spPr>
        <p:txBody>
          <a:bodyPr wrap="none" anchor="ctr"/>
          <a:lstStyle/>
          <a:p>
            <a:endParaRPr lang="en-US"/>
          </a:p>
        </p:txBody>
      </p:sp>
      <p:sp>
        <p:nvSpPr>
          <p:cNvPr id="14347" name="Line 10"/>
          <p:cNvSpPr>
            <a:spLocks noChangeShapeType="1"/>
          </p:cNvSpPr>
          <p:nvPr/>
        </p:nvSpPr>
        <p:spPr bwMode="auto">
          <a:xfrm>
            <a:off x="914400" y="5410200"/>
            <a:ext cx="7315200" cy="0"/>
          </a:xfrm>
          <a:prstGeom prst="line">
            <a:avLst/>
          </a:prstGeom>
          <a:noFill/>
          <a:ln w="9525">
            <a:solidFill>
              <a:schemeClr val="tx1"/>
            </a:solidFill>
            <a:round/>
            <a:headEnd/>
            <a:tailEnd/>
          </a:ln>
        </p:spPr>
        <p:txBody>
          <a:bodyPr wrap="none" anchor="ctr"/>
          <a:lstStyle/>
          <a:p>
            <a:endParaRPr lang="en-US"/>
          </a:p>
        </p:txBody>
      </p:sp>
      <p:sp>
        <p:nvSpPr>
          <p:cNvPr id="14348" name="Line 11"/>
          <p:cNvSpPr>
            <a:spLocks noChangeShapeType="1"/>
          </p:cNvSpPr>
          <p:nvPr/>
        </p:nvSpPr>
        <p:spPr bwMode="auto">
          <a:xfrm>
            <a:off x="914400" y="5715000"/>
            <a:ext cx="7315200" cy="0"/>
          </a:xfrm>
          <a:prstGeom prst="line">
            <a:avLst/>
          </a:prstGeom>
          <a:noFill/>
          <a:ln w="9525">
            <a:solidFill>
              <a:schemeClr val="tx1"/>
            </a:solidFill>
            <a:round/>
            <a:headEnd/>
            <a:tailEnd/>
          </a:ln>
        </p:spPr>
        <p:txBody>
          <a:bodyPr wrap="none" anchor="ctr"/>
          <a:lstStyle/>
          <a:p>
            <a:endParaRPr lang="en-US"/>
          </a:p>
        </p:txBody>
      </p:sp>
      <p:sp>
        <p:nvSpPr>
          <p:cNvPr id="14349" name="Line 12"/>
          <p:cNvSpPr>
            <a:spLocks noChangeShapeType="1"/>
          </p:cNvSpPr>
          <p:nvPr/>
        </p:nvSpPr>
        <p:spPr bwMode="auto">
          <a:xfrm>
            <a:off x="914400" y="6019800"/>
            <a:ext cx="7315200" cy="0"/>
          </a:xfrm>
          <a:prstGeom prst="line">
            <a:avLst/>
          </a:prstGeom>
          <a:noFill/>
          <a:ln w="9525">
            <a:solidFill>
              <a:schemeClr val="tx1"/>
            </a:solidFill>
            <a:round/>
            <a:headEnd/>
            <a:tailEnd/>
          </a:ln>
        </p:spPr>
        <p:txBody>
          <a:bodyPr wrap="none" anchor="ctr"/>
          <a:lstStyle/>
          <a:p>
            <a:endParaRPr lang="en-US"/>
          </a:p>
        </p:txBody>
      </p:sp>
      <p:sp>
        <p:nvSpPr>
          <p:cNvPr id="14350" name="Line 13"/>
          <p:cNvSpPr>
            <a:spLocks noChangeShapeType="1"/>
          </p:cNvSpPr>
          <p:nvPr/>
        </p:nvSpPr>
        <p:spPr bwMode="auto">
          <a:xfrm>
            <a:off x="3276600" y="3733800"/>
            <a:ext cx="0" cy="2362200"/>
          </a:xfrm>
          <a:prstGeom prst="line">
            <a:avLst/>
          </a:prstGeom>
          <a:noFill/>
          <a:ln w="25400">
            <a:solidFill>
              <a:schemeClr val="bg2"/>
            </a:solidFill>
            <a:round/>
            <a:headEnd/>
            <a:tailEnd/>
          </a:ln>
        </p:spPr>
        <p:txBody>
          <a:bodyPr wrap="none" anchor="ctr"/>
          <a:lstStyle/>
          <a:p>
            <a:endParaRPr lang="en-US"/>
          </a:p>
        </p:txBody>
      </p:sp>
      <p:sp>
        <p:nvSpPr>
          <p:cNvPr id="14351" name="Line 14"/>
          <p:cNvSpPr>
            <a:spLocks noChangeShapeType="1"/>
          </p:cNvSpPr>
          <p:nvPr/>
        </p:nvSpPr>
        <p:spPr bwMode="auto">
          <a:xfrm>
            <a:off x="5943600" y="3733800"/>
            <a:ext cx="0" cy="2362200"/>
          </a:xfrm>
          <a:prstGeom prst="line">
            <a:avLst/>
          </a:prstGeom>
          <a:noFill/>
          <a:ln w="25400">
            <a:solidFill>
              <a:schemeClr val="bg2"/>
            </a:solidFill>
            <a:round/>
            <a:headEnd/>
            <a:tailEnd/>
          </a:ln>
        </p:spPr>
        <p:txBody>
          <a:bodyPr wrap="none" anchor="ctr"/>
          <a:lstStyle/>
          <a:p>
            <a:endParaRPr lang="en-US"/>
          </a:p>
        </p:txBody>
      </p:sp>
      <p:sp>
        <p:nvSpPr>
          <p:cNvPr id="14352" name="Text Box 15"/>
          <p:cNvSpPr txBox="1">
            <a:spLocks noChangeArrowheads="1"/>
          </p:cNvSpPr>
          <p:nvPr/>
        </p:nvSpPr>
        <p:spPr bwMode="auto">
          <a:xfrm>
            <a:off x="1911350" y="36957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4353" name="Text Box 16"/>
          <p:cNvSpPr txBox="1">
            <a:spLocks noChangeArrowheads="1"/>
          </p:cNvSpPr>
          <p:nvPr/>
        </p:nvSpPr>
        <p:spPr bwMode="auto">
          <a:xfrm>
            <a:off x="4387850" y="36957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4354" name="Text Box 17"/>
          <p:cNvSpPr txBox="1">
            <a:spLocks noChangeArrowheads="1"/>
          </p:cNvSpPr>
          <p:nvPr/>
        </p:nvSpPr>
        <p:spPr bwMode="auto">
          <a:xfrm>
            <a:off x="6910388" y="3695700"/>
            <a:ext cx="401637" cy="519113"/>
          </a:xfrm>
          <a:prstGeom prst="rect">
            <a:avLst/>
          </a:prstGeom>
          <a:noFill/>
          <a:ln w="9525" algn="ctr">
            <a:noFill/>
            <a:miter lim="800000"/>
            <a:headEnd/>
            <a:tailEnd/>
          </a:ln>
        </p:spPr>
        <p:txBody>
          <a:bodyPr wrap="none">
            <a:spAutoFit/>
          </a:bodyPr>
          <a:lstStyle/>
          <a:p>
            <a:pPr algn="ctr"/>
            <a:r>
              <a:rPr lang="en-US" sz="2800"/>
              <a:t>F</a:t>
            </a:r>
          </a:p>
        </p:txBody>
      </p:sp>
      <p:sp>
        <p:nvSpPr>
          <p:cNvPr id="14355" name="Text Box 18"/>
          <p:cNvSpPr txBox="1">
            <a:spLocks noChangeArrowheads="1"/>
          </p:cNvSpPr>
          <p:nvPr/>
        </p:nvSpPr>
        <p:spPr bwMode="auto">
          <a:xfrm>
            <a:off x="3581400" y="2524125"/>
            <a:ext cx="2043113" cy="641350"/>
          </a:xfrm>
          <a:prstGeom prst="rect">
            <a:avLst/>
          </a:prstGeom>
          <a:noFill/>
          <a:ln w="9525" algn="ctr">
            <a:noFill/>
            <a:miter lim="800000"/>
            <a:headEnd/>
            <a:tailEnd/>
          </a:ln>
        </p:spPr>
        <p:txBody>
          <a:bodyPr wrap="none">
            <a:spAutoFit/>
          </a:bodyPr>
          <a:lstStyle/>
          <a:p>
            <a:r>
              <a:rPr lang="en-US" sz="2000"/>
              <a:t>ACTION WORD</a:t>
            </a:r>
          </a:p>
          <a:p>
            <a:pPr>
              <a:buFontTx/>
              <a:buChar char="•"/>
            </a:pPr>
            <a:endParaRPr lang="en-US"/>
          </a:p>
        </p:txBody>
      </p:sp>
      <p:sp>
        <p:nvSpPr>
          <p:cNvPr id="14356" name="Text Box 19"/>
          <p:cNvSpPr txBox="1">
            <a:spLocks noChangeArrowheads="1"/>
          </p:cNvSpPr>
          <p:nvPr/>
        </p:nvSpPr>
        <p:spPr bwMode="auto">
          <a:xfrm>
            <a:off x="1600200" y="4479925"/>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14357" name="Text Box 20"/>
          <p:cNvSpPr txBox="1">
            <a:spLocks noChangeArrowheads="1"/>
          </p:cNvSpPr>
          <p:nvPr/>
        </p:nvSpPr>
        <p:spPr bwMode="auto">
          <a:xfrm>
            <a:off x="1631950" y="4791075"/>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14358" name="Text Box 21"/>
          <p:cNvSpPr txBox="1">
            <a:spLocks noChangeArrowheads="1"/>
          </p:cNvSpPr>
          <p:nvPr/>
        </p:nvSpPr>
        <p:spPr bwMode="auto">
          <a:xfrm>
            <a:off x="1301750" y="5089525"/>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4359" name="Rectangle 22"/>
          <p:cNvSpPr>
            <a:spLocks noGrp="1" noChangeArrowheads="1"/>
          </p:cNvSpPr>
          <p:nvPr>
            <p:ph type="title"/>
          </p:nvPr>
        </p:nvSpPr>
        <p:spPr>
          <a:xfrm>
            <a:off x="457200" y="152400"/>
            <a:ext cx="8229600" cy="609600"/>
          </a:xfrm>
        </p:spPr>
        <p:txBody>
          <a:bodyPr/>
          <a:lstStyle/>
          <a:p>
            <a:pPr eaLnBrk="1" hangingPunct="1"/>
            <a:r>
              <a:rPr lang="en-US" dirty="0" smtClean="0"/>
              <a:t>Verb</a:t>
            </a: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Flower and Hays Model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057827D9-919F-4F94-AAC7-8C2BD6514356}" type="slidenum">
              <a:rPr lang="en-US" smtClean="0">
                <a:solidFill>
                  <a:schemeClr val="tx2"/>
                </a:solidFill>
                <a:latin typeface="Arial" pitchFamily="34" charset="0"/>
                <a:ea typeface="+mn-ea"/>
                <a:cs typeface="+mn-cs"/>
              </a:rPr>
              <a:pPr algn="r">
                <a:defRPr/>
              </a:pPr>
              <a:t>30</a:t>
            </a:fld>
            <a:endParaRPr lang="en-US" smtClean="0">
              <a:solidFill>
                <a:schemeClr val="tx2"/>
              </a:solidFill>
              <a:latin typeface="Arial" pitchFamily="34" charset="0"/>
              <a:ea typeface="+mn-ea"/>
              <a:cs typeface="+mn-cs"/>
            </a:endParaRPr>
          </a:p>
        </p:txBody>
      </p:sp>
      <p:sp>
        <p:nvSpPr>
          <p:cNvPr id="15363" name="Rectangle 2"/>
          <p:cNvSpPr>
            <a:spLocks noChangeArrowheads="1"/>
          </p:cNvSpPr>
          <p:nvPr/>
        </p:nvSpPr>
        <p:spPr bwMode="auto">
          <a:xfrm>
            <a:off x="1905000" y="1981200"/>
            <a:ext cx="5486400" cy="1447800"/>
          </a:xfrm>
          <a:prstGeom prst="rect">
            <a:avLst/>
          </a:prstGeom>
          <a:solidFill>
            <a:srgbClr val="FFFF99"/>
          </a:solidFill>
          <a:ln w="9525">
            <a:solidFill>
              <a:schemeClr val="tx1"/>
            </a:solidFill>
            <a:miter lim="800000"/>
            <a:headEnd/>
            <a:tailEnd/>
          </a:ln>
        </p:spPr>
        <p:txBody>
          <a:bodyPr wrap="none" anchor="ctr"/>
          <a:lstStyle/>
          <a:p>
            <a:pPr algn="ctr"/>
            <a:endParaRPr lang="en-US"/>
          </a:p>
        </p:txBody>
      </p:sp>
      <p:sp>
        <p:nvSpPr>
          <p:cNvPr id="15364" name="Text Box 3"/>
          <p:cNvSpPr txBox="1">
            <a:spLocks noChangeArrowheads="1"/>
          </p:cNvSpPr>
          <p:nvPr/>
        </p:nvSpPr>
        <p:spPr bwMode="auto">
          <a:xfrm>
            <a:off x="2133600" y="2185988"/>
            <a:ext cx="1155700" cy="1006475"/>
          </a:xfrm>
          <a:prstGeom prst="rect">
            <a:avLst/>
          </a:prstGeom>
          <a:noFill/>
          <a:ln w="9525" algn="ctr">
            <a:noFill/>
            <a:miter lim="800000"/>
            <a:headEnd/>
            <a:tailEnd/>
          </a:ln>
        </p:spPr>
        <p:txBody>
          <a:bodyPr wrap="none">
            <a:spAutoFit/>
          </a:bodyPr>
          <a:lstStyle/>
          <a:p>
            <a:r>
              <a:rPr lang="en-US" sz="2000"/>
              <a:t>compares</a:t>
            </a:r>
          </a:p>
          <a:p>
            <a:r>
              <a:rPr lang="en-US" sz="2000"/>
              <a:t>defines</a:t>
            </a:r>
          </a:p>
          <a:p>
            <a:r>
              <a:rPr lang="en-US" sz="2000"/>
              <a:t>describes</a:t>
            </a:r>
          </a:p>
        </p:txBody>
      </p:sp>
      <p:sp>
        <p:nvSpPr>
          <p:cNvPr id="15365" name="Text Box 4"/>
          <p:cNvSpPr txBox="1">
            <a:spLocks noChangeArrowheads="1"/>
          </p:cNvSpPr>
          <p:nvPr/>
        </p:nvSpPr>
        <p:spPr bwMode="auto">
          <a:xfrm>
            <a:off x="4278313" y="2185988"/>
            <a:ext cx="1028700" cy="1006475"/>
          </a:xfrm>
          <a:prstGeom prst="rect">
            <a:avLst/>
          </a:prstGeom>
          <a:noFill/>
          <a:ln w="9525" algn="ctr">
            <a:noFill/>
            <a:miter lim="800000"/>
            <a:headEnd/>
            <a:tailEnd/>
          </a:ln>
        </p:spPr>
        <p:txBody>
          <a:bodyPr wrap="none">
            <a:spAutoFit/>
          </a:bodyPr>
          <a:lstStyle/>
          <a:p>
            <a:r>
              <a:rPr lang="en-US" sz="2000"/>
              <a:t>explains</a:t>
            </a:r>
          </a:p>
          <a:p>
            <a:r>
              <a:rPr lang="en-US" sz="2000"/>
              <a:t>gives</a:t>
            </a:r>
          </a:p>
          <a:p>
            <a:r>
              <a:rPr lang="en-US" sz="2000"/>
              <a:t>lists</a:t>
            </a:r>
          </a:p>
        </p:txBody>
      </p:sp>
      <p:sp>
        <p:nvSpPr>
          <p:cNvPr id="15366" name="Text Box 5"/>
          <p:cNvSpPr txBox="1">
            <a:spLocks noChangeArrowheads="1"/>
          </p:cNvSpPr>
          <p:nvPr/>
        </p:nvSpPr>
        <p:spPr bwMode="auto">
          <a:xfrm>
            <a:off x="5905500" y="2185988"/>
            <a:ext cx="1014413" cy="1006475"/>
          </a:xfrm>
          <a:prstGeom prst="rect">
            <a:avLst/>
          </a:prstGeom>
          <a:noFill/>
          <a:ln w="9525" algn="ctr">
            <a:noFill/>
            <a:miter lim="800000"/>
            <a:headEnd/>
            <a:tailEnd/>
          </a:ln>
        </p:spPr>
        <p:txBody>
          <a:bodyPr wrap="none">
            <a:spAutoFit/>
          </a:bodyPr>
          <a:lstStyle/>
          <a:p>
            <a:r>
              <a:rPr lang="en-US" sz="2000"/>
              <a:t>presents</a:t>
            </a:r>
          </a:p>
          <a:p>
            <a:r>
              <a:rPr lang="en-US" sz="2000"/>
              <a:t>shows</a:t>
            </a:r>
          </a:p>
          <a:p>
            <a:r>
              <a:rPr lang="en-US" sz="2000"/>
              <a:t>tells</a:t>
            </a:r>
          </a:p>
        </p:txBody>
      </p:sp>
      <p:sp>
        <p:nvSpPr>
          <p:cNvPr id="15367" name="Rectangle 6"/>
          <p:cNvSpPr>
            <a:spLocks noChangeArrowheads="1"/>
          </p:cNvSpPr>
          <p:nvPr/>
        </p:nvSpPr>
        <p:spPr bwMode="auto">
          <a:xfrm>
            <a:off x="914400" y="37338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5368" name="Line 7"/>
          <p:cNvSpPr>
            <a:spLocks noChangeShapeType="1"/>
          </p:cNvSpPr>
          <p:nvPr/>
        </p:nvSpPr>
        <p:spPr bwMode="auto">
          <a:xfrm>
            <a:off x="914400" y="4495800"/>
            <a:ext cx="7315200" cy="0"/>
          </a:xfrm>
          <a:prstGeom prst="line">
            <a:avLst/>
          </a:prstGeom>
          <a:noFill/>
          <a:ln w="9525">
            <a:solidFill>
              <a:schemeClr val="tx1"/>
            </a:solidFill>
            <a:round/>
            <a:headEnd/>
            <a:tailEnd/>
          </a:ln>
        </p:spPr>
        <p:txBody>
          <a:bodyPr wrap="none" anchor="ctr"/>
          <a:lstStyle/>
          <a:p>
            <a:endParaRPr lang="en-US"/>
          </a:p>
        </p:txBody>
      </p:sp>
      <p:sp>
        <p:nvSpPr>
          <p:cNvPr id="15369" name="Line 8"/>
          <p:cNvSpPr>
            <a:spLocks noChangeShapeType="1"/>
          </p:cNvSpPr>
          <p:nvPr/>
        </p:nvSpPr>
        <p:spPr bwMode="auto">
          <a:xfrm>
            <a:off x="914400" y="4800600"/>
            <a:ext cx="7315200" cy="0"/>
          </a:xfrm>
          <a:prstGeom prst="line">
            <a:avLst/>
          </a:prstGeom>
          <a:noFill/>
          <a:ln w="9525">
            <a:solidFill>
              <a:schemeClr val="tx1"/>
            </a:solidFill>
            <a:round/>
            <a:headEnd/>
            <a:tailEnd/>
          </a:ln>
        </p:spPr>
        <p:txBody>
          <a:bodyPr wrap="none" anchor="ctr"/>
          <a:lstStyle/>
          <a:p>
            <a:endParaRPr lang="en-US"/>
          </a:p>
        </p:txBody>
      </p:sp>
      <p:sp>
        <p:nvSpPr>
          <p:cNvPr id="15370" name="Line 9"/>
          <p:cNvSpPr>
            <a:spLocks noChangeShapeType="1"/>
          </p:cNvSpPr>
          <p:nvPr/>
        </p:nvSpPr>
        <p:spPr bwMode="auto">
          <a:xfrm>
            <a:off x="914400" y="5105400"/>
            <a:ext cx="7315200" cy="0"/>
          </a:xfrm>
          <a:prstGeom prst="line">
            <a:avLst/>
          </a:prstGeom>
          <a:noFill/>
          <a:ln w="9525">
            <a:solidFill>
              <a:schemeClr val="tx1"/>
            </a:solidFill>
            <a:round/>
            <a:headEnd/>
            <a:tailEnd/>
          </a:ln>
        </p:spPr>
        <p:txBody>
          <a:bodyPr wrap="none" anchor="ctr"/>
          <a:lstStyle/>
          <a:p>
            <a:endParaRPr lang="en-US"/>
          </a:p>
        </p:txBody>
      </p:sp>
      <p:sp>
        <p:nvSpPr>
          <p:cNvPr id="15371" name="Line 10"/>
          <p:cNvSpPr>
            <a:spLocks noChangeShapeType="1"/>
          </p:cNvSpPr>
          <p:nvPr/>
        </p:nvSpPr>
        <p:spPr bwMode="auto">
          <a:xfrm>
            <a:off x="914400" y="5410200"/>
            <a:ext cx="7315200" cy="0"/>
          </a:xfrm>
          <a:prstGeom prst="line">
            <a:avLst/>
          </a:prstGeom>
          <a:noFill/>
          <a:ln w="9525">
            <a:solidFill>
              <a:schemeClr val="tx1"/>
            </a:solidFill>
            <a:round/>
            <a:headEnd/>
            <a:tailEnd/>
          </a:ln>
        </p:spPr>
        <p:txBody>
          <a:bodyPr wrap="none" anchor="ctr"/>
          <a:lstStyle/>
          <a:p>
            <a:endParaRPr lang="en-US"/>
          </a:p>
        </p:txBody>
      </p:sp>
      <p:sp>
        <p:nvSpPr>
          <p:cNvPr id="15372" name="Line 11"/>
          <p:cNvSpPr>
            <a:spLocks noChangeShapeType="1"/>
          </p:cNvSpPr>
          <p:nvPr/>
        </p:nvSpPr>
        <p:spPr bwMode="auto">
          <a:xfrm>
            <a:off x="914400" y="5715000"/>
            <a:ext cx="7315200" cy="0"/>
          </a:xfrm>
          <a:prstGeom prst="line">
            <a:avLst/>
          </a:prstGeom>
          <a:noFill/>
          <a:ln w="9525">
            <a:solidFill>
              <a:schemeClr val="tx1"/>
            </a:solidFill>
            <a:round/>
            <a:headEnd/>
            <a:tailEnd/>
          </a:ln>
        </p:spPr>
        <p:txBody>
          <a:bodyPr wrap="none" anchor="ctr"/>
          <a:lstStyle/>
          <a:p>
            <a:endParaRPr lang="en-US"/>
          </a:p>
        </p:txBody>
      </p:sp>
      <p:sp>
        <p:nvSpPr>
          <p:cNvPr id="15373" name="Line 12"/>
          <p:cNvSpPr>
            <a:spLocks noChangeShapeType="1"/>
          </p:cNvSpPr>
          <p:nvPr/>
        </p:nvSpPr>
        <p:spPr bwMode="auto">
          <a:xfrm>
            <a:off x="914400" y="6019800"/>
            <a:ext cx="7315200" cy="0"/>
          </a:xfrm>
          <a:prstGeom prst="line">
            <a:avLst/>
          </a:prstGeom>
          <a:noFill/>
          <a:ln w="9525">
            <a:solidFill>
              <a:schemeClr val="tx1"/>
            </a:solidFill>
            <a:round/>
            <a:headEnd/>
            <a:tailEnd/>
          </a:ln>
        </p:spPr>
        <p:txBody>
          <a:bodyPr wrap="none" anchor="ctr"/>
          <a:lstStyle/>
          <a:p>
            <a:endParaRPr lang="en-US"/>
          </a:p>
        </p:txBody>
      </p:sp>
      <p:sp>
        <p:nvSpPr>
          <p:cNvPr id="15374" name="Line 13"/>
          <p:cNvSpPr>
            <a:spLocks noChangeShapeType="1"/>
          </p:cNvSpPr>
          <p:nvPr/>
        </p:nvSpPr>
        <p:spPr bwMode="auto">
          <a:xfrm>
            <a:off x="3276600" y="3733800"/>
            <a:ext cx="0" cy="2362200"/>
          </a:xfrm>
          <a:prstGeom prst="line">
            <a:avLst/>
          </a:prstGeom>
          <a:noFill/>
          <a:ln w="25400">
            <a:solidFill>
              <a:schemeClr val="bg2"/>
            </a:solidFill>
            <a:round/>
            <a:headEnd/>
            <a:tailEnd/>
          </a:ln>
        </p:spPr>
        <p:txBody>
          <a:bodyPr wrap="none" anchor="ctr"/>
          <a:lstStyle/>
          <a:p>
            <a:endParaRPr lang="en-US"/>
          </a:p>
        </p:txBody>
      </p:sp>
      <p:sp>
        <p:nvSpPr>
          <p:cNvPr id="15375" name="Line 14"/>
          <p:cNvSpPr>
            <a:spLocks noChangeShapeType="1"/>
          </p:cNvSpPr>
          <p:nvPr/>
        </p:nvSpPr>
        <p:spPr bwMode="auto">
          <a:xfrm>
            <a:off x="5943600" y="3733800"/>
            <a:ext cx="0" cy="2362200"/>
          </a:xfrm>
          <a:prstGeom prst="line">
            <a:avLst/>
          </a:prstGeom>
          <a:noFill/>
          <a:ln w="25400">
            <a:solidFill>
              <a:schemeClr val="bg2"/>
            </a:solidFill>
            <a:round/>
            <a:headEnd/>
            <a:tailEnd/>
          </a:ln>
        </p:spPr>
        <p:txBody>
          <a:bodyPr wrap="none" anchor="ctr"/>
          <a:lstStyle/>
          <a:p>
            <a:endParaRPr lang="en-US"/>
          </a:p>
        </p:txBody>
      </p:sp>
      <p:sp>
        <p:nvSpPr>
          <p:cNvPr id="15376" name="Text Box 15"/>
          <p:cNvSpPr txBox="1">
            <a:spLocks noChangeArrowheads="1"/>
          </p:cNvSpPr>
          <p:nvPr/>
        </p:nvSpPr>
        <p:spPr bwMode="auto">
          <a:xfrm>
            <a:off x="1911350" y="36957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5377" name="Text Box 16"/>
          <p:cNvSpPr txBox="1">
            <a:spLocks noChangeArrowheads="1"/>
          </p:cNvSpPr>
          <p:nvPr/>
        </p:nvSpPr>
        <p:spPr bwMode="auto">
          <a:xfrm>
            <a:off x="4387850" y="36957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5378" name="Text Box 17"/>
          <p:cNvSpPr txBox="1">
            <a:spLocks noChangeArrowheads="1"/>
          </p:cNvSpPr>
          <p:nvPr/>
        </p:nvSpPr>
        <p:spPr bwMode="auto">
          <a:xfrm>
            <a:off x="6910388" y="3695700"/>
            <a:ext cx="401637" cy="519113"/>
          </a:xfrm>
          <a:prstGeom prst="rect">
            <a:avLst/>
          </a:prstGeom>
          <a:noFill/>
          <a:ln w="9525" algn="ctr">
            <a:noFill/>
            <a:miter lim="800000"/>
            <a:headEnd/>
            <a:tailEnd/>
          </a:ln>
        </p:spPr>
        <p:txBody>
          <a:bodyPr wrap="none">
            <a:spAutoFit/>
          </a:bodyPr>
          <a:lstStyle/>
          <a:p>
            <a:pPr algn="ctr"/>
            <a:r>
              <a:rPr lang="en-US" sz="2800"/>
              <a:t>F</a:t>
            </a:r>
          </a:p>
        </p:txBody>
      </p:sp>
      <p:sp>
        <p:nvSpPr>
          <p:cNvPr id="981010" name="Text Box 18"/>
          <p:cNvSpPr txBox="1">
            <a:spLocks noChangeArrowheads="1"/>
          </p:cNvSpPr>
          <p:nvPr/>
        </p:nvSpPr>
        <p:spPr bwMode="auto">
          <a:xfrm>
            <a:off x="4114800" y="4479925"/>
            <a:ext cx="1127125" cy="396875"/>
          </a:xfrm>
          <a:prstGeom prst="rect">
            <a:avLst/>
          </a:prstGeom>
          <a:noFill/>
          <a:ln w="9525" algn="ctr">
            <a:noFill/>
            <a:miter lim="800000"/>
            <a:headEnd/>
            <a:tailEnd/>
          </a:ln>
        </p:spPr>
        <p:txBody>
          <a:bodyPr wrap="none">
            <a:spAutoFit/>
          </a:bodyPr>
          <a:lstStyle/>
          <a:p>
            <a:r>
              <a:rPr lang="en-US" sz="2000"/>
              <a:t>describes</a:t>
            </a:r>
          </a:p>
        </p:txBody>
      </p:sp>
      <p:sp>
        <p:nvSpPr>
          <p:cNvPr id="15380" name="Text Box 19"/>
          <p:cNvSpPr txBox="1">
            <a:spLocks noChangeArrowheads="1"/>
          </p:cNvSpPr>
          <p:nvPr/>
        </p:nvSpPr>
        <p:spPr bwMode="auto">
          <a:xfrm>
            <a:off x="1600200" y="4479925"/>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15381" name="Text Box 20"/>
          <p:cNvSpPr txBox="1">
            <a:spLocks noChangeArrowheads="1"/>
          </p:cNvSpPr>
          <p:nvPr/>
        </p:nvSpPr>
        <p:spPr bwMode="auto">
          <a:xfrm>
            <a:off x="1631950" y="4791075"/>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15382" name="Text Box 21"/>
          <p:cNvSpPr txBox="1">
            <a:spLocks noChangeArrowheads="1"/>
          </p:cNvSpPr>
          <p:nvPr/>
        </p:nvSpPr>
        <p:spPr bwMode="auto">
          <a:xfrm>
            <a:off x="1301750" y="5089525"/>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5383" name="Rectangle 22"/>
          <p:cNvSpPr>
            <a:spLocks noGrp="1" noChangeArrowheads="1"/>
          </p:cNvSpPr>
          <p:nvPr>
            <p:ph type="title"/>
          </p:nvPr>
        </p:nvSpPr>
        <p:spPr>
          <a:xfrm>
            <a:off x="457200" y="457200"/>
            <a:ext cx="8229600" cy="762000"/>
          </a:xfrm>
        </p:spPr>
        <p:txBody>
          <a:bodyPr/>
          <a:lstStyle/>
          <a:p>
            <a:pPr eaLnBrk="1" hangingPunct="1"/>
            <a:r>
              <a:rPr lang="en-US" dirty="0" smtClean="0"/>
              <a:t>Verb</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1010"/>
                                        </p:tgtEl>
                                        <p:attrNameLst>
                                          <p:attrName>style.visibility</p:attrName>
                                        </p:attrNameLst>
                                      </p:cBhvr>
                                      <p:to>
                                        <p:strVal val="visible"/>
                                      </p:to>
                                    </p:set>
                                    <p:animEffect transition="in" filter="dissolve">
                                      <p:cBhvr>
                                        <p:cTn id="7" dur="500"/>
                                        <p:tgtEl>
                                          <p:spTgt spid="981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10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AE956B22-D4F6-40D5-AE53-47F99657879C}" type="slidenum">
              <a:rPr lang="en-US" smtClean="0">
                <a:solidFill>
                  <a:schemeClr val="tx2"/>
                </a:solidFill>
                <a:latin typeface="Arial" pitchFamily="34" charset="0"/>
                <a:ea typeface="+mn-ea"/>
                <a:cs typeface="+mn-cs"/>
              </a:rPr>
              <a:pPr algn="r">
                <a:defRPr/>
              </a:pPr>
              <a:t>31</a:t>
            </a:fld>
            <a:endParaRPr lang="en-US" smtClean="0">
              <a:solidFill>
                <a:schemeClr val="tx2"/>
              </a:solidFill>
              <a:latin typeface="Arial" pitchFamily="34" charset="0"/>
              <a:ea typeface="+mn-ea"/>
              <a:cs typeface="+mn-cs"/>
            </a:endParaRPr>
          </a:p>
        </p:txBody>
      </p:sp>
      <p:sp>
        <p:nvSpPr>
          <p:cNvPr id="16387" name="Text Box 2"/>
          <p:cNvSpPr txBox="1">
            <a:spLocks noChangeArrowheads="1"/>
          </p:cNvSpPr>
          <p:nvPr/>
        </p:nvSpPr>
        <p:spPr bwMode="auto">
          <a:xfrm>
            <a:off x="838200" y="2676525"/>
            <a:ext cx="184150" cy="396875"/>
          </a:xfrm>
          <a:prstGeom prst="rect">
            <a:avLst/>
          </a:prstGeom>
          <a:noFill/>
          <a:ln w="9525" algn="ctr">
            <a:noFill/>
            <a:miter lim="800000"/>
            <a:headEnd/>
            <a:tailEnd/>
          </a:ln>
        </p:spPr>
        <p:txBody>
          <a:bodyPr wrap="none">
            <a:spAutoFit/>
          </a:bodyPr>
          <a:lstStyle/>
          <a:p>
            <a:pPr algn="ctr"/>
            <a:endParaRPr lang="en-US" sz="2000"/>
          </a:p>
        </p:txBody>
      </p:sp>
      <p:sp>
        <p:nvSpPr>
          <p:cNvPr id="16388" name="Rectangle 3"/>
          <p:cNvSpPr>
            <a:spLocks noChangeArrowheads="1"/>
          </p:cNvSpPr>
          <p:nvPr/>
        </p:nvSpPr>
        <p:spPr bwMode="auto">
          <a:xfrm>
            <a:off x="1066800" y="38100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6389" name="Line 4"/>
          <p:cNvSpPr>
            <a:spLocks noChangeShapeType="1"/>
          </p:cNvSpPr>
          <p:nvPr/>
        </p:nvSpPr>
        <p:spPr bwMode="auto">
          <a:xfrm>
            <a:off x="1066800" y="4572000"/>
            <a:ext cx="7315200" cy="0"/>
          </a:xfrm>
          <a:prstGeom prst="line">
            <a:avLst/>
          </a:prstGeom>
          <a:noFill/>
          <a:ln w="9525">
            <a:solidFill>
              <a:schemeClr val="tx1"/>
            </a:solidFill>
            <a:round/>
            <a:headEnd/>
            <a:tailEnd/>
          </a:ln>
        </p:spPr>
        <p:txBody>
          <a:bodyPr wrap="none" anchor="ctr"/>
          <a:lstStyle/>
          <a:p>
            <a:endParaRPr lang="en-US"/>
          </a:p>
        </p:txBody>
      </p:sp>
      <p:sp>
        <p:nvSpPr>
          <p:cNvPr id="16390" name="Line 5"/>
          <p:cNvSpPr>
            <a:spLocks noChangeShapeType="1"/>
          </p:cNvSpPr>
          <p:nvPr/>
        </p:nvSpPr>
        <p:spPr bwMode="auto">
          <a:xfrm>
            <a:off x="1066800" y="4876800"/>
            <a:ext cx="7315200" cy="0"/>
          </a:xfrm>
          <a:prstGeom prst="line">
            <a:avLst/>
          </a:prstGeom>
          <a:noFill/>
          <a:ln w="9525">
            <a:solidFill>
              <a:schemeClr val="tx1"/>
            </a:solidFill>
            <a:round/>
            <a:headEnd/>
            <a:tailEnd/>
          </a:ln>
        </p:spPr>
        <p:txBody>
          <a:bodyPr wrap="none" anchor="ctr"/>
          <a:lstStyle/>
          <a:p>
            <a:endParaRPr lang="en-US"/>
          </a:p>
        </p:txBody>
      </p:sp>
      <p:sp>
        <p:nvSpPr>
          <p:cNvPr id="16391" name="Line 6"/>
          <p:cNvSpPr>
            <a:spLocks noChangeShapeType="1"/>
          </p:cNvSpPr>
          <p:nvPr/>
        </p:nvSpPr>
        <p:spPr bwMode="auto">
          <a:xfrm>
            <a:off x="1066800" y="5181600"/>
            <a:ext cx="7315200" cy="0"/>
          </a:xfrm>
          <a:prstGeom prst="line">
            <a:avLst/>
          </a:prstGeom>
          <a:noFill/>
          <a:ln w="9525">
            <a:solidFill>
              <a:schemeClr val="tx1"/>
            </a:solidFill>
            <a:round/>
            <a:headEnd/>
            <a:tailEnd/>
          </a:ln>
        </p:spPr>
        <p:txBody>
          <a:bodyPr wrap="none" anchor="ctr"/>
          <a:lstStyle/>
          <a:p>
            <a:endParaRPr lang="en-US"/>
          </a:p>
        </p:txBody>
      </p:sp>
      <p:sp>
        <p:nvSpPr>
          <p:cNvPr id="16392" name="Line 7"/>
          <p:cNvSpPr>
            <a:spLocks noChangeShapeType="1"/>
          </p:cNvSpPr>
          <p:nvPr/>
        </p:nvSpPr>
        <p:spPr bwMode="auto">
          <a:xfrm>
            <a:off x="1066800" y="5486400"/>
            <a:ext cx="7315200" cy="0"/>
          </a:xfrm>
          <a:prstGeom prst="line">
            <a:avLst/>
          </a:prstGeom>
          <a:noFill/>
          <a:ln w="9525">
            <a:solidFill>
              <a:schemeClr val="tx1"/>
            </a:solidFill>
            <a:round/>
            <a:headEnd/>
            <a:tailEnd/>
          </a:ln>
        </p:spPr>
        <p:txBody>
          <a:bodyPr wrap="none" anchor="ctr"/>
          <a:lstStyle/>
          <a:p>
            <a:endParaRPr lang="en-US"/>
          </a:p>
        </p:txBody>
      </p:sp>
      <p:sp>
        <p:nvSpPr>
          <p:cNvPr id="16393" name="Line 8"/>
          <p:cNvSpPr>
            <a:spLocks noChangeShapeType="1"/>
          </p:cNvSpPr>
          <p:nvPr/>
        </p:nvSpPr>
        <p:spPr bwMode="auto">
          <a:xfrm>
            <a:off x="1066800" y="5791200"/>
            <a:ext cx="7315200" cy="0"/>
          </a:xfrm>
          <a:prstGeom prst="line">
            <a:avLst/>
          </a:prstGeom>
          <a:noFill/>
          <a:ln w="9525">
            <a:solidFill>
              <a:schemeClr val="tx1"/>
            </a:solidFill>
            <a:round/>
            <a:headEnd/>
            <a:tailEnd/>
          </a:ln>
        </p:spPr>
        <p:txBody>
          <a:bodyPr wrap="none" anchor="ctr"/>
          <a:lstStyle/>
          <a:p>
            <a:endParaRPr lang="en-US"/>
          </a:p>
        </p:txBody>
      </p:sp>
      <p:sp>
        <p:nvSpPr>
          <p:cNvPr id="16394" name="Line 9"/>
          <p:cNvSpPr>
            <a:spLocks noChangeShapeType="1"/>
          </p:cNvSpPr>
          <p:nvPr/>
        </p:nvSpPr>
        <p:spPr bwMode="auto">
          <a:xfrm>
            <a:off x="1066800" y="6096000"/>
            <a:ext cx="7315200" cy="0"/>
          </a:xfrm>
          <a:prstGeom prst="line">
            <a:avLst/>
          </a:prstGeom>
          <a:noFill/>
          <a:ln w="9525">
            <a:solidFill>
              <a:schemeClr val="tx1"/>
            </a:solidFill>
            <a:round/>
            <a:headEnd/>
            <a:tailEnd/>
          </a:ln>
        </p:spPr>
        <p:txBody>
          <a:bodyPr wrap="none" anchor="ctr"/>
          <a:lstStyle/>
          <a:p>
            <a:endParaRPr lang="en-US"/>
          </a:p>
        </p:txBody>
      </p:sp>
      <p:sp>
        <p:nvSpPr>
          <p:cNvPr id="16395" name="Line 10"/>
          <p:cNvSpPr>
            <a:spLocks noChangeShapeType="1"/>
          </p:cNvSpPr>
          <p:nvPr/>
        </p:nvSpPr>
        <p:spPr bwMode="auto">
          <a:xfrm>
            <a:off x="3429000" y="3810000"/>
            <a:ext cx="0" cy="2362200"/>
          </a:xfrm>
          <a:prstGeom prst="line">
            <a:avLst/>
          </a:prstGeom>
          <a:noFill/>
          <a:ln w="25400">
            <a:solidFill>
              <a:schemeClr val="bg2"/>
            </a:solidFill>
            <a:round/>
            <a:headEnd/>
            <a:tailEnd/>
          </a:ln>
        </p:spPr>
        <p:txBody>
          <a:bodyPr wrap="none" anchor="ctr"/>
          <a:lstStyle/>
          <a:p>
            <a:endParaRPr lang="en-US"/>
          </a:p>
        </p:txBody>
      </p:sp>
      <p:sp>
        <p:nvSpPr>
          <p:cNvPr id="16396" name="Line 11"/>
          <p:cNvSpPr>
            <a:spLocks noChangeShapeType="1"/>
          </p:cNvSpPr>
          <p:nvPr/>
        </p:nvSpPr>
        <p:spPr bwMode="auto">
          <a:xfrm>
            <a:off x="5867400" y="3810000"/>
            <a:ext cx="0" cy="2362200"/>
          </a:xfrm>
          <a:prstGeom prst="line">
            <a:avLst/>
          </a:prstGeom>
          <a:noFill/>
          <a:ln w="25400">
            <a:solidFill>
              <a:schemeClr val="bg2"/>
            </a:solidFill>
            <a:round/>
            <a:headEnd/>
            <a:tailEnd/>
          </a:ln>
        </p:spPr>
        <p:txBody>
          <a:bodyPr wrap="none" anchor="ctr"/>
          <a:lstStyle/>
          <a:p>
            <a:endParaRPr lang="en-US"/>
          </a:p>
        </p:txBody>
      </p:sp>
      <p:sp>
        <p:nvSpPr>
          <p:cNvPr id="16397" name="Text Box 12"/>
          <p:cNvSpPr txBox="1">
            <a:spLocks noChangeArrowheads="1"/>
          </p:cNvSpPr>
          <p:nvPr/>
        </p:nvSpPr>
        <p:spPr bwMode="auto">
          <a:xfrm>
            <a:off x="1911350" y="37719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6398" name="Text Box 13"/>
          <p:cNvSpPr txBox="1">
            <a:spLocks noChangeArrowheads="1"/>
          </p:cNvSpPr>
          <p:nvPr/>
        </p:nvSpPr>
        <p:spPr bwMode="auto">
          <a:xfrm>
            <a:off x="4387850" y="37719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6399" name="Text Box 14"/>
          <p:cNvSpPr txBox="1">
            <a:spLocks noChangeArrowheads="1"/>
          </p:cNvSpPr>
          <p:nvPr/>
        </p:nvSpPr>
        <p:spPr bwMode="auto">
          <a:xfrm>
            <a:off x="6910388" y="3771900"/>
            <a:ext cx="401637" cy="519113"/>
          </a:xfrm>
          <a:prstGeom prst="rect">
            <a:avLst/>
          </a:prstGeom>
          <a:noFill/>
          <a:ln w="9525" algn="ctr">
            <a:noFill/>
            <a:miter lim="800000"/>
            <a:headEnd/>
            <a:tailEnd/>
          </a:ln>
        </p:spPr>
        <p:txBody>
          <a:bodyPr wrap="none">
            <a:spAutoFit/>
          </a:bodyPr>
          <a:lstStyle/>
          <a:p>
            <a:pPr algn="ctr"/>
            <a:r>
              <a:rPr lang="en-US" sz="2800"/>
              <a:t>F</a:t>
            </a:r>
          </a:p>
        </p:txBody>
      </p:sp>
      <p:sp>
        <p:nvSpPr>
          <p:cNvPr id="16400" name="Rectangle 15"/>
          <p:cNvSpPr>
            <a:spLocks noChangeArrowheads="1"/>
          </p:cNvSpPr>
          <p:nvPr/>
        </p:nvSpPr>
        <p:spPr bwMode="auto">
          <a:xfrm>
            <a:off x="5867400" y="1828800"/>
            <a:ext cx="2514600" cy="1905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6401" name="Text Box 16"/>
          <p:cNvSpPr txBox="1">
            <a:spLocks noChangeArrowheads="1"/>
          </p:cNvSpPr>
          <p:nvPr/>
        </p:nvSpPr>
        <p:spPr bwMode="auto">
          <a:xfrm>
            <a:off x="6248400" y="1760538"/>
            <a:ext cx="1981200" cy="396875"/>
          </a:xfrm>
          <a:prstGeom prst="rect">
            <a:avLst/>
          </a:prstGeom>
          <a:noFill/>
          <a:ln w="9525" algn="ctr">
            <a:noFill/>
            <a:miter lim="800000"/>
            <a:headEnd/>
            <a:tailEnd/>
          </a:ln>
        </p:spPr>
        <p:txBody>
          <a:bodyPr>
            <a:spAutoFit/>
          </a:bodyPr>
          <a:lstStyle/>
          <a:p>
            <a:pPr algn="ctr"/>
            <a:r>
              <a:rPr lang="en-US" sz="2000"/>
              <a:t>Finish It!</a:t>
            </a:r>
          </a:p>
        </p:txBody>
      </p:sp>
      <p:sp>
        <p:nvSpPr>
          <p:cNvPr id="16402" name="Text Box 17"/>
          <p:cNvSpPr txBox="1">
            <a:spLocks noChangeArrowheads="1"/>
          </p:cNvSpPr>
          <p:nvPr/>
        </p:nvSpPr>
        <p:spPr bwMode="auto">
          <a:xfrm>
            <a:off x="5867400" y="2192338"/>
            <a:ext cx="2590800" cy="1190625"/>
          </a:xfrm>
          <a:prstGeom prst="rect">
            <a:avLst/>
          </a:prstGeom>
          <a:noFill/>
          <a:ln w="9525" algn="ctr">
            <a:noFill/>
            <a:miter lim="800000"/>
            <a:headEnd/>
            <a:tailEnd/>
          </a:ln>
        </p:spPr>
        <p:txBody>
          <a:bodyPr>
            <a:spAutoFit/>
          </a:bodyPr>
          <a:lstStyle/>
          <a:p>
            <a:pPr marL="174625" indent="-174625">
              <a:buFontTx/>
              <a:buChar char="•"/>
            </a:pPr>
            <a:r>
              <a:rPr lang="en-US"/>
              <a:t>What is the big idea?</a:t>
            </a:r>
          </a:p>
          <a:p>
            <a:pPr marL="174625" indent="-174625">
              <a:buFontTx/>
              <a:buChar char="•"/>
            </a:pPr>
            <a:r>
              <a:rPr lang="en-US"/>
              <a:t>What is the big concept?</a:t>
            </a:r>
          </a:p>
          <a:p>
            <a:pPr marL="174625" indent="-174625">
              <a:buFontTx/>
              <a:buChar char="•"/>
            </a:pPr>
            <a:r>
              <a:rPr lang="en-US"/>
              <a:t>What is the main idea?</a:t>
            </a:r>
          </a:p>
        </p:txBody>
      </p:sp>
      <p:sp>
        <p:nvSpPr>
          <p:cNvPr id="16403" name="Line 18"/>
          <p:cNvSpPr>
            <a:spLocks noChangeShapeType="1"/>
          </p:cNvSpPr>
          <p:nvPr/>
        </p:nvSpPr>
        <p:spPr bwMode="auto">
          <a:xfrm>
            <a:off x="5867400" y="2133600"/>
            <a:ext cx="2514600" cy="0"/>
          </a:xfrm>
          <a:prstGeom prst="line">
            <a:avLst/>
          </a:prstGeom>
          <a:noFill/>
          <a:ln w="9525">
            <a:solidFill>
              <a:schemeClr val="tx1"/>
            </a:solidFill>
            <a:round/>
            <a:headEnd/>
            <a:tailEnd/>
          </a:ln>
        </p:spPr>
        <p:txBody>
          <a:bodyPr wrap="none" anchor="ctr"/>
          <a:lstStyle/>
          <a:p>
            <a:endParaRPr lang="en-US"/>
          </a:p>
        </p:txBody>
      </p:sp>
      <p:sp>
        <p:nvSpPr>
          <p:cNvPr id="983059" name="Text Box 19"/>
          <p:cNvSpPr txBox="1">
            <a:spLocks noChangeArrowheads="1"/>
          </p:cNvSpPr>
          <p:nvPr/>
        </p:nvSpPr>
        <p:spPr bwMode="auto">
          <a:xfrm>
            <a:off x="6096000" y="4572000"/>
            <a:ext cx="1905000" cy="366713"/>
          </a:xfrm>
          <a:prstGeom prst="rect">
            <a:avLst/>
          </a:prstGeom>
          <a:noFill/>
          <a:ln w="9525" algn="ctr">
            <a:noFill/>
            <a:miter lim="800000"/>
            <a:headEnd/>
            <a:tailEnd/>
          </a:ln>
        </p:spPr>
        <p:txBody>
          <a:bodyPr>
            <a:spAutoFit/>
          </a:bodyPr>
          <a:lstStyle/>
          <a:p>
            <a:r>
              <a:rPr lang="en-US"/>
              <a:t>how a young girl </a:t>
            </a:r>
          </a:p>
        </p:txBody>
      </p:sp>
      <p:sp>
        <p:nvSpPr>
          <p:cNvPr id="983060" name="Text Box 20"/>
          <p:cNvSpPr txBox="1">
            <a:spLocks noChangeArrowheads="1"/>
          </p:cNvSpPr>
          <p:nvPr/>
        </p:nvSpPr>
        <p:spPr bwMode="auto">
          <a:xfrm>
            <a:off x="6096000" y="4891088"/>
            <a:ext cx="2133600" cy="366712"/>
          </a:xfrm>
          <a:prstGeom prst="rect">
            <a:avLst/>
          </a:prstGeom>
          <a:noFill/>
          <a:ln w="9525" algn="ctr">
            <a:noFill/>
            <a:miter lim="800000"/>
            <a:headEnd/>
            <a:tailEnd/>
          </a:ln>
        </p:spPr>
        <p:txBody>
          <a:bodyPr>
            <a:spAutoFit/>
          </a:bodyPr>
          <a:lstStyle/>
          <a:p>
            <a:r>
              <a:rPr lang="en-US"/>
              <a:t>goes from rags to </a:t>
            </a:r>
          </a:p>
        </p:txBody>
      </p:sp>
      <p:sp>
        <p:nvSpPr>
          <p:cNvPr id="983061" name="Text Box 21"/>
          <p:cNvSpPr txBox="1">
            <a:spLocks noChangeArrowheads="1"/>
          </p:cNvSpPr>
          <p:nvPr/>
        </p:nvSpPr>
        <p:spPr bwMode="auto">
          <a:xfrm>
            <a:off x="6096000" y="5195888"/>
            <a:ext cx="1905000" cy="366712"/>
          </a:xfrm>
          <a:prstGeom prst="rect">
            <a:avLst/>
          </a:prstGeom>
          <a:noFill/>
          <a:ln w="9525" algn="ctr">
            <a:noFill/>
            <a:miter lim="800000"/>
            <a:headEnd/>
            <a:tailEnd/>
          </a:ln>
        </p:spPr>
        <p:txBody>
          <a:bodyPr>
            <a:spAutoFit/>
          </a:bodyPr>
          <a:lstStyle/>
          <a:p>
            <a:r>
              <a:rPr lang="en-US"/>
              <a:t>riches</a:t>
            </a:r>
          </a:p>
        </p:txBody>
      </p:sp>
      <p:pic>
        <p:nvPicPr>
          <p:cNvPr id="16407" name="Picture 22" descr="MCHH01515_0000[1]"/>
          <p:cNvPicPr>
            <a:picLocks noChangeAspect="1" noChangeArrowheads="1"/>
          </p:cNvPicPr>
          <p:nvPr/>
        </p:nvPicPr>
        <p:blipFill>
          <a:blip r:embed="rId3" cstate="print"/>
          <a:srcRect/>
          <a:stretch>
            <a:fillRect/>
          </a:stretch>
        </p:blipFill>
        <p:spPr bwMode="auto">
          <a:xfrm>
            <a:off x="768350" y="1592263"/>
            <a:ext cx="1212850" cy="1684337"/>
          </a:xfrm>
          <a:prstGeom prst="rect">
            <a:avLst/>
          </a:prstGeom>
          <a:noFill/>
          <a:ln w="9525">
            <a:noFill/>
            <a:miter lim="800000"/>
            <a:headEnd/>
            <a:tailEnd/>
          </a:ln>
        </p:spPr>
      </p:pic>
      <p:sp>
        <p:nvSpPr>
          <p:cNvPr id="16408" name="Text Box 23"/>
          <p:cNvSpPr txBox="1">
            <a:spLocks noChangeArrowheads="1"/>
          </p:cNvSpPr>
          <p:nvPr/>
        </p:nvSpPr>
        <p:spPr bwMode="auto">
          <a:xfrm>
            <a:off x="4114800" y="4579938"/>
            <a:ext cx="1035050" cy="366712"/>
          </a:xfrm>
          <a:prstGeom prst="rect">
            <a:avLst/>
          </a:prstGeom>
          <a:noFill/>
          <a:ln w="9525" algn="ctr">
            <a:noFill/>
            <a:miter lim="800000"/>
            <a:headEnd/>
            <a:tailEnd/>
          </a:ln>
        </p:spPr>
        <p:txBody>
          <a:bodyPr wrap="none">
            <a:spAutoFit/>
          </a:bodyPr>
          <a:lstStyle/>
          <a:p>
            <a:r>
              <a:rPr lang="en-US"/>
              <a:t>describes</a:t>
            </a:r>
          </a:p>
        </p:txBody>
      </p:sp>
      <p:sp>
        <p:nvSpPr>
          <p:cNvPr id="16409" name="Text Box 24"/>
          <p:cNvSpPr txBox="1">
            <a:spLocks noChangeArrowheads="1"/>
          </p:cNvSpPr>
          <p:nvPr/>
        </p:nvSpPr>
        <p:spPr bwMode="auto">
          <a:xfrm>
            <a:off x="1600200" y="4579938"/>
            <a:ext cx="1162050" cy="366712"/>
          </a:xfrm>
          <a:prstGeom prst="rect">
            <a:avLst/>
          </a:prstGeom>
          <a:noFill/>
          <a:ln w="9525" algn="ctr">
            <a:noFill/>
            <a:miter lim="800000"/>
            <a:headEnd/>
            <a:tailEnd/>
          </a:ln>
        </p:spPr>
        <p:txBody>
          <a:bodyPr wrap="none">
            <a:spAutoFit/>
          </a:bodyPr>
          <a:lstStyle/>
          <a:p>
            <a:r>
              <a:rPr lang="en-US" i="1"/>
              <a:t>Cinderella</a:t>
            </a:r>
          </a:p>
        </p:txBody>
      </p:sp>
      <p:sp>
        <p:nvSpPr>
          <p:cNvPr id="16410" name="Text Box 25"/>
          <p:cNvSpPr txBox="1">
            <a:spLocks noChangeArrowheads="1"/>
          </p:cNvSpPr>
          <p:nvPr/>
        </p:nvSpPr>
        <p:spPr bwMode="auto">
          <a:xfrm>
            <a:off x="1631950" y="4891088"/>
            <a:ext cx="946150" cy="366712"/>
          </a:xfrm>
          <a:prstGeom prst="rect">
            <a:avLst/>
          </a:prstGeom>
          <a:noFill/>
          <a:ln w="9525" algn="ctr">
            <a:noFill/>
            <a:miter lim="800000"/>
            <a:headEnd/>
            <a:tailEnd/>
          </a:ln>
        </p:spPr>
        <p:txBody>
          <a:bodyPr wrap="none">
            <a:spAutoFit/>
          </a:bodyPr>
          <a:lstStyle/>
          <a:p>
            <a:r>
              <a:rPr lang="en-US"/>
              <a:t>fairytale</a:t>
            </a:r>
          </a:p>
        </p:txBody>
      </p:sp>
      <p:sp>
        <p:nvSpPr>
          <p:cNvPr id="16411" name="Text Box 26"/>
          <p:cNvSpPr txBox="1">
            <a:spLocks noChangeArrowheads="1"/>
          </p:cNvSpPr>
          <p:nvPr/>
        </p:nvSpPr>
        <p:spPr bwMode="auto">
          <a:xfrm>
            <a:off x="1301750" y="5189538"/>
            <a:ext cx="1689100" cy="366712"/>
          </a:xfrm>
          <a:prstGeom prst="rect">
            <a:avLst/>
          </a:prstGeom>
          <a:noFill/>
          <a:ln w="9525" algn="ctr">
            <a:noFill/>
            <a:miter lim="800000"/>
            <a:headEnd/>
            <a:tailEnd/>
          </a:ln>
        </p:spPr>
        <p:txBody>
          <a:bodyPr wrap="none">
            <a:spAutoFit/>
          </a:bodyPr>
          <a:lstStyle/>
          <a:p>
            <a:r>
              <a:rPr lang="en-US"/>
              <a:t>Brothers Grimm</a:t>
            </a:r>
          </a:p>
        </p:txBody>
      </p:sp>
      <p:sp>
        <p:nvSpPr>
          <p:cNvPr id="16412" name="Rectangle 27"/>
          <p:cNvSpPr>
            <a:spLocks noGrp="1" noChangeArrowheads="1"/>
          </p:cNvSpPr>
          <p:nvPr>
            <p:ph type="title"/>
          </p:nvPr>
        </p:nvSpPr>
        <p:spPr>
          <a:xfrm>
            <a:off x="381000" y="457200"/>
            <a:ext cx="8229600" cy="685800"/>
          </a:xfrm>
        </p:spPr>
        <p:txBody>
          <a:bodyPr/>
          <a:lstStyle/>
          <a:p>
            <a:pPr eaLnBrk="1" hangingPunct="1"/>
            <a:r>
              <a:rPr lang="en-US" dirty="0" smtClean="0"/>
              <a:t>Finish Thought</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3059"/>
                                        </p:tgtEl>
                                        <p:attrNameLst>
                                          <p:attrName>style.visibility</p:attrName>
                                        </p:attrNameLst>
                                      </p:cBhvr>
                                      <p:to>
                                        <p:strVal val="visible"/>
                                      </p:to>
                                    </p:set>
                                    <p:animEffect transition="in" filter="dissolve">
                                      <p:cBhvr>
                                        <p:cTn id="7" dur="500"/>
                                        <p:tgtEl>
                                          <p:spTgt spid="98305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83060"/>
                                        </p:tgtEl>
                                        <p:attrNameLst>
                                          <p:attrName>style.visibility</p:attrName>
                                        </p:attrNameLst>
                                      </p:cBhvr>
                                      <p:to>
                                        <p:strVal val="visible"/>
                                      </p:to>
                                    </p:set>
                                    <p:animEffect transition="in" filter="dissolve">
                                      <p:cBhvr>
                                        <p:cTn id="10" dur="500"/>
                                        <p:tgtEl>
                                          <p:spTgt spid="98306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83061"/>
                                        </p:tgtEl>
                                        <p:attrNameLst>
                                          <p:attrName>style.visibility</p:attrName>
                                        </p:attrNameLst>
                                      </p:cBhvr>
                                      <p:to>
                                        <p:strVal val="visible"/>
                                      </p:to>
                                    </p:set>
                                    <p:animEffect transition="in" filter="dissolve">
                                      <p:cBhvr>
                                        <p:cTn id="13" dur="500"/>
                                        <p:tgtEl>
                                          <p:spTgt spid="983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59" grpId="0"/>
      <p:bldP spid="983060" grpId="0"/>
      <p:bldP spid="9830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6C9C661B-4610-4972-B268-83552C8FB9C1}" type="slidenum">
              <a:rPr lang="en-US" smtClean="0">
                <a:solidFill>
                  <a:schemeClr val="tx2"/>
                </a:solidFill>
                <a:latin typeface="Arial" pitchFamily="34" charset="0"/>
                <a:ea typeface="+mn-ea"/>
                <a:cs typeface="+mn-cs"/>
              </a:rPr>
              <a:pPr algn="r">
                <a:defRPr/>
              </a:pPr>
              <a:t>32</a:t>
            </a:fld>
            <a:endParaRPr lang="en-US" smtClean="0">
              <a:solidFill>
                <a:schemeClr val="tx2"/>
              </a:solidFill>
              <a:latin typeface="Arial" pitchFamily="34" charset="0"/>
              <a:ea typeface="+mn-ea"/>
              <a:cs typeface="+mn-cs"/>
            </a:endParaRPr>
          </a:p>
        </p:txBody>
      </p:sp>
      <p:sp>
        <p:nvSpPr>
          <p:cNvPr id="17411" name="Rectangle 2"/>
          <p:cNvSpPr>
            <a:spLocks noChangeArrowheads="1"/>
          </p:cNvSpPr>
          <p:nvPr/>
        </p:nvSpPr>
        <p:spPr bwMode="auto">
          <a:xfrm>
            <a:off x="990600" y="2209800"/>
            <a:ext cx="7315200" cy="44196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17412" name="Line 3"/>
          <p:cNvSpPr>
            <a:spLocks noChangeShapeType="1"/>
          </p:cNvSpPr>
          <p:nvPr/>
        </p:nvSpPr>
        <p:spPr bwMode="auto">
          <a:xfrm>
            <a:off x="1143000" y="2819400"/>
            <a:ext cx="7010400" cy="0"/>
          </a:xfrm>
          <a:prstGeom prst="line">
            <a:avLst/>
          </a:prstGeom>
          <a:noFill/>
          <a:ln w="9525">
            <a:solidFill>
              <a:schemeClr val="tx1"/>
            </a:solidFill>
            <a:round/>
            <a:headEnd/>
            <a:tailEnd/>
          </a:ln>
        </p:spPr>
        <p:txBody>
          <a:bodyPr/>
          <a:lstStyle/>
          <a:p>
            <a:endParaRPr lang="en-US"/>
          </a:p>
        </p:txBody>
      </p:sp>
      <p:sp>
        <p:nvSpPr>
          <p:cNvPr id="17413" name="Line 4"/>
          <p:cNvSpPr>
            <a:spLocks noChangeShapeType="1"/>
          </p:cNvSpPr>
          <p:nvPr/>
        </p:nvSpPr>
        <p:spPr bwMode="auto">
          <a:xfrm>
            <a:off x="1143000" y="3124200"/>
            <a:ext cx="7010400" cy="0"/>
          </a:xfrm>
          <a:prstGeom prst="line">
            <a:avLst/>
          </a:prstGeom>
          <a:noFill/>
          <a:ln w="9525">
            <a:solidFill>
              <a:schemeClr val="tx1"/>
            </a:solidFill>
            <a:round/>
            <a:headEnd/>
            <a:tailEnd/>
          </a:ln>
        </p:spPr>
        <p:txBody>
          <a:bodyPr/>
          <a:lstStyle/>
          <a:p>
            <a:endParaRPr lang="en-US"/>
          </a:p>
        </p:txBody>
      </p:sp>
      <p:sp>
        <p:nvSpPr>
          <p:cNvPr id="17414" name="Line 5"/>
          <p:cNvSpPr>
            <a:spLocks noChangeShapeType="1"/>
          </p:cNvSpPr>
          <p:nvPr/>
        </p:nvSpPr>
        <p:spPr bwMode="auto">
          <a:xfrm>
            <a:off x="1143000" y="3429000"/>
            <a:ext cx="7010400" cy="0"/>
          </a:xfrm>
          <a:prstGeom prst="line">
            <a:avLst/>
          </a:prstGeom>
          <a:noFill/>
          <a:ln w="9525">
            <a:solidFill>
              <a:schemeClr val="tx1"/>
            </a:solidFill>
            <a:round/>
            <a:headEnd/>
            <a:tailEnd/>
          </a:ln>
        </p:spPr>
        <p:txBody>
          <a:bodyPr/>
          <a:lstStyle/>
          <a:p>
            <a:endParaRPr lang="en-US"/>
          </a:p>
        </p:txBody>
      </p:sp>
      <p:sp>
        <p:nvSpPr>
          <p:cNvPr id="17415" name="Line 6"/>
          <p:cNvSpPr>
            <a:spLocks noChangeShapeType="1"/>
          </p:cNvSpPr>
          <p:nvPr/>
        </p:nvSpPr>
        <p:spPr bwMode="auto">
          <a:xfrm>
            <a:off x="1143000" y="3733800"/>
            <a:ext cx="7010400" cy="0"/>
          </a:xfrm>
          <a:prstGeom prst="line">
            <a:avLst/>
          </a:prstGeom>
          <a:noFill/>
          <a:ln w="9525">
            <a:solidFill>
              <a:schemeClr val="tx1"/>
            </a:solidFill>
            <a:round/>
            <a:headEnd/>
            <a:tailEnd/>
          </a:ln>
        </p:spPr>
        <p:txBody>
          <a:bodyPr/>
          <a:lstStyle/>
          <a:p>
            <a:endParaRPr lang="en-US"/>
          </a:p>
        </p:txBody>
      </p:sp>
      <p:sp>
        <p:nvSpPr>
          <p:cNvPr id="17416" name="Line 7"/>
          <p:cNvSpPr>
            <a:spLocks noChangeShapeType="1"/>
          </p:cNvSpPr>
          <p:nvPr/>
        </p:nvSpPr>
        <p:spPr bwMode="auto">
          <a:xfrm>
            <a:off x="1143000" y="4038600"/>
            <a:ext cx="7010400" cy="0"/>
          </a:xfrm>
          <a:prstGeom prst="line">
            <a:avLst/>
          </a:prstGeom>
          <a:noFill/>
          <a:ln w="9525">
            <a:solidFill>
              <a:schemeClr val="tx1"/>
            </a:solidFill>
            <a:round/>
            <a:headEnd/>
            <a:tailEnd/>
          </a:ln>
        </p:spPr>
        <p:txBody>
          <a:bodyPr/>
          <a:lstStyle/>
          <a:p>
            <a:endParaRPr lang="en-US"/>
          </a:p>
        </p:txBody>
      </p:sp>
      <p:sp>
        <p:nvSpPr>
          <p:cNvPr id="17417" name="Line 8"/>
          <p:cNvSpPr>
            <a:spLocks noChangeShapeType="1"/>
          </p:cNvSpPr>
          <p:nvPr/>
        </p:nvSpPr>
        <p:spPr bwMode="auto">
          <a:xfrm>
            <a:off x="990600" y="4419600"/>
            <a:ext cx="7315200" cy="0"/>
          </a:xfrm>
          <a:prstGeom prst="line">
            <a:avLst/>
          </a:prstGeom>
          <a:noFill/>
          <a:ln w="9525">
            <a:solidFill>
              <a:schemeClr val="tx1"/>
            </a:solidFill>
            <a:round/>
            <a:headEnd/>
            <a:tailEnd/>
          </a:ln>
        </p:spPr>
        <p:txBody>
          <a:bodyPr/>
          <a:lstStyle/>
          <a:p>
            <a:endParaRPr lang="en-US"/>
          </a:p>
        </p:txBody>
      </p:sp>
      <p:sp>
        <p:nvSpPr>
          <p:cNvPr id="17418" name="Oval 9"/>
          <p:cNvSpPr>
            <a:spLocks noChangeArrowheads="1"/>
          </p:cNvSpPr>
          <p:nvPr/>
        </p:nvSpPr>
        <p:spPr bwMode="auto">
          <a:xfrm>
            <a:off x="1295400" y="2438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7419" name="Rectangle 10"/>
          <p:cNvSpPr>
            <a:spLocks noChangeArrowheads="1"/>
          </p:cNvSpPr>
          <p:nvPr/>
        </p:nvSpPr>
        <p:spPr bwMode="auto">
          <a:xfrm>
            <a:off x="990600" y="1981200"/>
            <a:ext cx="7315200" cy="21336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7420" name="Line 11"/>
          <p:cNvSpPr>
            <a:spLocks noChangeShapeType="1"/>
          </p:cNvSpPr>
          <p:nvPr/>
        </p:nvSpPr>
        <p:spPr bwMode="auto">
          <a:xfrm>
            <a:off x="990600" y="2590800"/>
            <a:ext cx="7315200" cy="0"/>
          </a:xfrm>
          <a:prstGeom prst="line">
            <a:avLst/>
          </a:prstGeom>
          <a:noFill/>
          <a:ln w="9525">
            <a:solidFill>
              <a:schemeClr val="tx1"/>
            </a:solidFill>
            <a:round/>
            <a:headEnd/>
            <a:tailEnd/>
          </a:ln>
        </p:spPr>
        <p:txBody>
          <a:bodyPr wrap="none" anchor="ctr"/>
          <a:lstStyle/>
          <a:p>
            <a:endParaRPr lang="en-US"/>
          </a:p>
        </p:txBody>
      </p:sp>
      <p:sp>
        <p:nvSpPr>
          <p:cNvPr id="17421" name="Line 12"/>
          <p:cNvSpPr>
            <a:spLocks noChangeShapeType="1"/>
          </p:cNvSpPr>
          <p:nvPr/>
        </p:nvSpPr>
        <p:spPr bwMode="auto">
          <a:xfrm>
            <a:off x="990600" y="2895600"/>
            <a:ext cx="7315200" cy="0"/>
          </a:xfrm>
          <a:prstGeom prst="line">
            <a:avLst/>
          </a:prstGeom>
          <a:noFill/>
          <a:ln w="9525">
            <a:solidFill>
              <a:schemeClr val="tx1"/>
            </a:solidFill>
            <a:round/>
            <a:headEnd/>
            <a:tailEnd/>
          </a:ln>
        </p:spPr>
        <p:txBody>
          <a:bodyPr wrap="none" anchor="ctr"/>
          <a:lstStyle/>
          <a:p>
            <a:endParaRPr lang="en-US"/>
          </a:p>
        </p:txBody>
      </p:sp>
      <p:sp>
        <p:nvSpPr>
          <p:cNvPr id="17422" name="Line 13"/>
          <p:cNvSpPr>
            <a:spLocks noChangeShapeType="1"/>
          </p:cNvSpPr>
          <p:nvPr/>
        </p:nvSpPr>
        <p:spPr bwMode="auto">
          <a:xfrm>
            <a:off x="990600" y="3200400"/>
            <a:ext cx="7315200" cy="0"/>
          </a:xfrm>
          <a:prstGeom prst="line">
            <a:avLst/>
          </a:prstGeom>
          <a:noFill/>
          <a:ln w="9525">
            <a:solidFill>
              <a:schemeClr val="tx1"/>
            </a:solidFill>
            <a:round/>
            <a:headEnd/>
            <a:tailEnd/>
          </a:ln>
        </p:spPr>
        <p:txBody>
          <a:bodyPr wrap="none" anchor="ctr"/>
          <a:lstStyle/>
          <a:p>
            <a:endParaRPr lang="en-US"/>
          </a:p>
        </p:txBody>
      </p:sp>
      <p:sp>
        <p:nvSpPr>
          <p:cNvPr id="17423" name="Line 14"/>
          <p:cNvSpPr>
            <a:spLocks noChangeShapeType="1"/>
          </p:cNvSpPr>
          <p:nvPr/>
        </p:nvSpPr>
        <p:spPr bwMode="auto">
          <a:xfrm>
            <a:off x="990600" y="3505200"/>
            <a:ext cx="7315200" cy="0"/>
          </a:xfrm>
          <a:prstGeom prst="line">
            <a:avLst/>
          </a:prstGeom>
          <a:noFill/>
          <a:ln w="9525">
            <a:solidFill>
              <a:schemeClr val="tx1"/>
            </a:solidFill>
            <a:round/>
            <a:headEnd/>
            <a:tailEnd/>
          </a:ln>
        </p:spPr>
        <p:txBody>
          <a:bodyPr wrap="none" anchor="ctr"/>
          <a:lstStyle/>
          <a:p>
            <a:endParaRPr lang="en-US"/>
          </a:p>
        </p:txBody>
      </p:sp>
      <p:sp>
        <p:nvSpPr>
          <p:cNvPr id="17424" name="Line 15"/>
          <p:cNvSpPr>
            <a:spLocks noChangeShapeType="1"/>
          </p:cNvSpPr>
          <p:nvPr/>
        </p:nvSpPr>
        <p:spPr bwMode="auto">
          <a:xfrm>
            <a:off x="990600" y="3810000"/>
            <a:ext cx="7315200" cy="0"/>
          </a:xfrm>
          <a:prstGeom prst="line">
            <a:avLst/>
          </a:prstGeom>
          <a:noFill/>
          <a:ln w="9525">
            <a:solidFill>
              <a:schemeClr val="tx1"/>
            </a:solidFill>
            <a:round/>
            <a:headEnd/>
            <a:tailEnd/>
          </a:ln>
        </p:spPr>
        <p:txBody>
          <a:bodyPr wrap="none" anchor="ctr"/>
          <a:lstStyle/>
          <a:p>
            <a:endParaRPr lang="en-US"/>
          </a:p>
        </p:txBody>
      </p:sp>
      <p:sp>
        <p:nvSpPr>
          <p:cNvPr id="17425" name="Line 16"/>
          <p:cNvSpPr>
            <a:spLocks noChangeShapeType="1"/>
          </p:cNvSpPr>
          <p:nvPr/>
        </p:nvSpPr>
        <p:spPr bwMode="auto">
          <a:xfrm>
            <a:off x="3352800" y="1981200"/>
            <a:ext cx="0" cy="2133600"/>
          </a:xfrm>
          <a:prstGeom prst="line">
            <a:avLst/>
          </a:prstGeom>
          <a:noFill/>
          <a:ln w="38100">
            <a:solidFill>
              <a:schemeClr val="bg2"/>
            </a:solidFill>
            <a:round/>
            <a:headEnd/>
            <a:tailEnd/>
          </a:ln>
        </p:spPr>
        <p:txBody>
          <a:bodyPr wrap="none" anchor="ctr"/>
          <a:lstStyle/>
          <a:p>
            <a:endParaRPr lang="en-US"/>
          </a:p>
        </p:txBody>
      </p:sp>
      <p:sp>
        <p:nvSpPr>
          <p:cNvPr id="17426" name="Line 17"/>
          <p:cNvSpPr>
            <a:spLocks noChangeShapeType="1"/>
          </p:cNvSpPr>
          <p:nvPr/>
        </p:nvSpPr>
        <p:spPr bwMode="auto">
          <a:xfrm>
            <a:off x="6019800" y="1981200"/>
            <a:ext cx="0" cy="2133600"/>
          </a:xfrm>
          <a:prstGeom prst="line">
            <a:avLst/>
          </a:prstGeom>
          <a:noFill/>
          <a:ln w="38100">
            <a:solidFill>
              <a:schemeClr val="bg2"/>
            </a:solidFill>
            <a:round/>
            <a:headEnd/>
            <a:tailEnd/>
          </a:ln>
        </p:spPr>
        <p:txBody>
          <a:bodyPr wrap="none" anchor="ctr"/>
          <a:lstStyle/>
          <a:p>
            <a:endParaRPr lang="en-US"/>
          </a:p>
        </p:txBody>
      </p:sp>
      <p:sp>
        <p:nvSpPr>
          <p:cNvPr id="17427" name="Text Box 18"/>
          <p:cNvSpPr txBox="1">
            <a:spLocks noChangeArrowheads="1"/>
          </p:cNvSpPr>
          <p:nvPr/>
        </p:nvSpPr>
        <p:spPr bwMode="auto">
          <a:xfrm>
            <a:off x="1987550" y="1995488"/>
            <a:ext cx="322263" cy="519112"/>
          </a:xfrm>
          <a:prstGeom prst="rect">
            <a:avLst/>
          </a:prstGeom>
          <a:noFill/>
          <a:ln w="9525" algn="ctr">
            <a:noFill/>
            <a:miter lim="800000"/>
            <a:headEnd/>
            <a:tailEnd/>
          </a:ln>
        </p:spPr>
        <p:txBody>
          <a:bodyPr wrap="none">
            <a:spAutoFit/>
          </a:bodyPr>
          <a:lstStyle/>
          <a:p>
            <a:pPr algn="ctr"/>
            <a:r>
              <a:rPr lang="en-US" sz="2800"/>
              <a:t>I</a:t>
            </a:r>
          </a:p>
        </p:txBody>
      </p:sp>
      <p:sp>
        <p:nvSpPr>
          <p:cNvPr id="17428" name="Text Box 19"/>
          <p:cNvSpPr txBox="1">
            <a:spLocks noChangeArrowheads="1"/>
          </p:cNvSpPr>
          <p:nvPr/>
        </p:nvSpPr>
        <p:spPr bwMode="auto">
          <a:xfrm>
            <a:off x="4464050" y="1995488"/>
            <a:ext cx="441325" cy="519112"/>
          </a:xfrm>
          <a:prstGeom prst="rect">
            <a:avLst/>
          </a:prstGeom>
          <a:noFill/>
          <a:ln w="9525" algn="ctr">
            <a:noFill/>
            <a:miter lim="800000"/>
            <a:headEnd/>
            <a:tailEnd/>
          </a:ln>
        </p:spPr>
        <p:txBody>
          <a:bodyPr wrap="none">
            <a:spAutoFit/>
          </a:bodyPr>
          <a:lstStyle/>
          <a:p>
            <a:pPr algn="ctr"/>
            <a:r>
              <a:rPr lang="en-US" sz="2800"/>
              <a:t>V</a:t>
            </a:r>
          </a:p>
        </p:txBody>
      </p:sp>
      <p:sp>
        <p:nvSpPr>
          <p:cNvPr id="17429" name="Text Box 20"/>
          <p:cNvSpPr txBox="1">
            <a:spLocks noChangeArrowheads="1"/>
          </p:cNvSpPr>
          <p:nvPr/>
        </p:nvSpPr>
        <p:spPr bwMode="auto">
          <a:xfrm>
            <a:off x="6986588" y="1995488"/>
            <a:ext cx="401637" cy="519112"/>
          </a:xfrm>
          <a:prstGeom prst="rect">
            <a:avLst/>
          </a:prstGeom>
          <a:noFill/>
          <a:ln w="9525" algn="ctr">
            <a:noFill/>
            <a:miter lim="800000"/>
            <a:headEnd/>
            <a:tailEnd/>
          </a:ln>
        </p:spPr>
        <p:txBody>
          <a:bodyPr wrap="none">
            <a:spAutoFit/>
          </a:bodyPr>
          <a:lstStyle/>
          <a:p>
            <a:pPr algn="ctr"/>
            <a:r>
              <a:rPr lang="en-US" sz="2800"/>
              <a:t>F</a:t>
            </a:r>
          </a:p>
        </p:txBody>
      </p:sp>
      <p:sp>
        <p:nvSpPr>
          <p:cNvPr id="17430" name="Line 21"/>
          <p:cNvSpPr>
            <a:spLocks noChangeShapeType="1"/>
          </p:cNvSpPr>
          <p:nvPr/>
        </p:nvSpPr>
        <p:spPr bwMode="auto">
          <a:xfrm>
            <a:off x="990600" y="4724400"/>
            <a:ext cx="7315200" cy="0"/>
          </a:xfrm>
          <a:prstGeom prst="line">
            <a:avLst/>
          </a:prstGeom>
          <a:noFill/>
          <a:ln w="9525">
            <a:solidFill>
              <a:schemeClr val="tx1"/>
            </a:solidFill>
            <a:round/>
            <a:headEnd/>
            <a:tailEnd/>
          </a:ln>
        </p:spPr>
        <p:txBody>
          <a:bodyPr/>
          <a:lstStyle/>
          <a:p>
            <a:endParaRPr lang="en-US"/>
          </a:p>
        </p:txBody>
      </p:sp>
      <p:sp>
        <p:nvSpPr>
          <p:cNvPr id="17431" name="Line 22"/>
          <p:cNvSpPr>
            <a:spLocks noChangeShapeType="1"/>
          </p:cNvSpPr>
          <p:nvPr/>
        </p:nvSpPr>
        <p:spPr bwMode="auto">
          <a:xfrm>
            <a:off x="990600" y="5029200"/>
            <a:ext cx="7315200" cy="0"/>
          </a:xfrm>
          <a:prstGeom prst="line">
            <a:avLst/>
          </a:prstGeom>
          <a:noFill/>
          <a:ln w="9525">
            <a:solidFill>
              <a:schemeClr val="tx1"/>
            </a:solidFill>
            <a:round/>
            <a:headEnd/>
            <a:tailEnd/>
          </a:ln>
        </p:spPr>
        <p:txBody>
          <a:bodyPr/>
          <a:lstStyle/>
          <a:p>
            <a:endParaRPr lang="en-US"/>
          </a:p>
        </p:txBody>
      </p:sp>
      <p:sp>
        <p:nvSpPr>
          <p:cNvPr id="17432" name="Line 23"/>
          <p:cNvSpPr>
            <a:spLocks noChangeShapeType="1"/>
          </p:cNvSpPr>
          <p:nvPr/>
        </p:nvSpPr>
        <p:spPr bwMode="auto">
          <a:xfrm>
            <a:off x="990600" y="5334000"/>
            <a:ext cx="7315200" cy="0"/>
          </a:xfrm>
          <a:prstGeom prst="line">
            <a:avLst/>
          </a:prstGeom>
          <a:noFill/>
          <a:ln w="9525">
            <a:solidFill>
              <a:schemeClr val="tx1"/>
            </a:solidFill>
            <a:round/>
            <a:headEnd/>
            <a:tailEnd/>
          </a:ln>
        </p:spPr>
        <p:txBody>
          <a:bodyPr/>
          <a:lstStyle/>
          <a:p>
            <a:endParaRPr lang="en-US"/>
          </a:p>
        </p:txBody>
      </p:sp>
      <p:sp>
        <p:nvSpPr>
          <p:cNvPr id="17433" name="Line 24"/>
          <p:cNvSpPr>
            <a:spLocks noChangeShapeType="1"/>
          </p:cNvSpPr>
          <p:nvPr/>
        </p:nvSpPr>
        <p:spPr bwMode="auto">
          <a:xfrm>
            <a:off x="990600" y="5638800"/>
            <a:ext cx="7315200" cy="0"/>
          </a:xfrm>
          <a:prstGeom prst="line">
            <a:avLst/>
          </a:prstGeom>
          <a:noFill/>
          <a:ln w="9525">
            <a:solidFill>
              <a:schemeClr val="tx1"/>
            </a:solidFill>
            <a:round/>
            <a:headEnd/>
            <a:tailEnd/>
          </a:ln>
        </p:spPr>
        <p:txBody>
          <a:bodyPr/>
          <a:lstStyle/>
          <a:p>
            <a:endParaRPr lang="en-US"/>
          </a:p>
        </p:txBody>
      </p:sp>
      <p:sp>
        <p:nvSpPr>
          <p:cNvPr id="17434" name="Line 25"/>
          <p:cNvSpPr>
            <a:spLocks noChangeShapeType="1"/>
          </p:cNvSpPr>
          <p:nvPr/>
        </p:nvSpPr>
        <p:spPr bwMode="auto">
          <a:xfrm>
            <a:off x="990600" y="5943600"/>
            <a:ext cx="7315200" cy="0"/>
          </a:xfrm>
          <a:prstGeom prst="line">
            <a:avLst/>
          </a:prstGeom>
          <a:noFill/>
          <a:ln w="9525">
            <a:solidFill>
              <a:schemeClr val="tx1"/>
            </a:solidFill>
            <a:round/>
            <a:headEnd/>
            <a:tailEnd/>
          </a:ln>
        </p:spPr>
        <p:txBody>
          <a:bodyPr/>
          <a:lstStyle/>
          <a:p>
            <a:endParaRPr lang="en-US"/>
          </a:p>
        </p:txBody>
      </p:sp>
      <p:sp>
        <p:nvSpPr>
          <p:cNvPr id="17435" name="Line 26"/>
          <p:cNvSpPr>
            <a:spLocks noChangeShapeType="1"/>
          </p:cNvSpPr>
          <p:nvPr/>
        </p:nvSpPr>
        <p:spPr bwMode="auto">
          <a:xfrm>
            <a:off x="990600" y="4114800"/>
            <a:ext cx="7315200" cy="0"/>
          </a:xfrm>
          <a:prstGeom prst="line">
            <a:avLst/>
          </a:prstGeom>
          <a:noFill/>
          <a:ln w="38100">
            <a:solidFill>
              <a:schemeClr val="bg2"/>
            </a:solidFill>
            <a:round/>
            <a:headEnd/>
            <a:tailEnd/>
          </a:ln>
        </p:spPr>
        <p:txBody>
          <a:bodyPr wrap="none" anchor="ctr"/>
          <a:lstStyle/>
          <a:p>
            <a:endParaRPr lang="en-US"/>
          </a:p>
        </p:txBody>
      </p:sp>
      <p:sp>
        <p:nvSpPr>
          <p:cNvPr id="17436" name="Text Box 27"/>
          <p:cNvSpPr txBox="1">
            <a:spLocks noChangeArrowheads="1"/>
          </p:cNvSpPr>
          <p:nvPr/>
        </p:nvSpPr>
        <p:spPr bwMode="auto">
          <a:xfrm>
            <a:off x="6248400" y="2590800"/>
            <a:ext cx="2133600" cy="396875"/>
          </a:xfrm>
          <a:prstGeom prst="rect">
            <a:avLst/>
          </a:prstGeom>
          <a:noFill/>
          <a:ln w="9525" algn="ctr">
            <a:noFill/>
            <a:miter lim="800000"/>
            <a:headEnd/>
            <a:tailEnd/>
          </a:ln>
        </p:spPr>
        <p:txBody>
          <a:bodyPr>
            <a:spAutoFit/>
          </a:bodyPr>
          <a:lstStyle/>
          <a:p>
            <a:r>
              <a:rPr lang="en-US" sz="2000"/>
              <a:t>how a young girl</a:t>
            </a:r>
            <a:r>
              <a:rPr lang="en-US"/>
              <a:t> </a:t>
            </a:r>
          </a:p>
        </p:txBody>
      </p:sp>
      <p:sp>
        <p:nvSpPr>
          <p:cNvPr id="17437" name="Text Box 28"/>
          <p:cNvSpPr txBox="1">
            <a:spLocks noChangeArrowheads="1"/>
          </p:cNvSpPr>
          <p:nvPr/>
        </p:nvSpPr>
        <p:spPr bwMode="auto">
          <a:xfrm>
            <a:off x="6248400" y="2909888"/>
            <a:ext cx="2133600" cy="396875"/>
          </a:xfrm>
          <a:prstGeom prst="rect">
            <a:avLst/>
          </a:prstGeom>
          <a:noFill/>
          <a:ln w="9525" algn="ctr">
            <a:noFill/>
            <a:miter lim="800000"/>
            <a:headEnd/>
            <a:tailEnd/>
          </a:ln>
        </p:spPr>
        <p:txBody>
          <a:bodyPr>
            <a:spAutoFit/>
          </a:bodyPr>
          <a:lstStyle/>
          <a:p>
            <a:r>
              <a:rPr lang="en-US" sz="2000"/>
              <a:t>goes from rags to </a:t>
            </a:r>
          </a:p>
        </p:txBody>
      </p:sp>
      <p:sp>
        <p:nvSpPr>
          <p:cNvPr id="17438" name="Text Box 29"/>
          <p:cNvSpPr txBox="1">
            <a:spLocks noChangeArrowheads="1"/>
          </p:cNvSpPr>
          <p:nvPr/>
        </p:nvSpPr>
        <p:spPr bwMode="auto">
          <a:xfrm>
            <a:off x="6248400" y="3214688"/>
            <a:ext cx="1905000" cy="396875"/>
          </a:xfrm>
          <a:prstGeom prst="rect">
            <a:avLst/>
          </a:prstGeom>
          <a:noFill/>
          <a:ln w="9525" algn="ctr">
            <a:noFill/>
            <a:miter lim="800000"/>
            <a:headEnd/>
            <a:tailEnd/>
          </a:ln>
        </p:spPr>
        <p:txBody>
          <a:bodyPr>
            <a:spAutoFit/>
          </a:bodyPr>
          <a:lstStyle/>
          <a:p>
            <a:r>
              <a:rPr lang="en-US" sz="2000"/>
              <a:t>riches</a:t>
            </a:r>
          </a:p>
        </p:txBody>
      </p:sp>
      <p:sp>
        <p:nvSpPr>
          <p:cNvPr id="17439" name="Text Box 30"/>
          <p:cNvSpPr txBox="1">
            <a:spLocks noChangeArrowheads="1"/>
          </p:cNvSpPr>
          <p:nvPr/>
        </p:nvSpPr>
        <p:spPr bwMode="auto">
          <a:xfrm>
            <a:off x="4267200" y="2574925"/>
            <a:ext cx="1127125" cy="396875"/>
          </a:xfrm>
          <a:prstGeom prst="rect">
            <a:avLst/>
          </a:prstGeom>
          <a:noFill/>
          <a:ln w="9525" algn="ctr">
            <a:noFill/>
            <a:miter lim="800000"/>
            <a:headEnd/>
            <a:tailEnd/>
          </a:ln>
        </p:spPr>
        <p:txBody>
          <a:bodyPr wrap="none">
            <a:spAutoFit/>
          </a:bodyPr>
          <a:lstStyle/>
          <a:p>
            <a:r>
              <a:rPr lang="en-US" sz="2000"/>
              <a:t>describes</a:t>
            </a:r>
          </a:p>
        </p:txBody>
      </p:sp>
      <p:sp>
        <p:nvSpPr>
          <p:cNvPr id="985119" name="Text Box 31"/>
          <p:cNvSpPr txBox="1">
            <a:spLocks noChangeArrowheads="1"/>
          </p:cNvSpPr>
          <p:nvPr/>
        </p:nvSpPr>
        <p:spPr bwMode="auto">
          <a:xfrm>
            <a:off x="1252538" y="4724400"/>
            <a:ext cx="6596062" cy="701675"/>
          </a:xfrm>
          <a:prstGeom prst="rect">
            <a:avLst/>
          </a:prstGeom>
          <a:noFill/>
          <a:ln w="9525" algn="ctr">
            <a:noFill/>
            <a:miter lim="800000"/>
            <a:headEnd/>
            <a:tailEnd/>
          </a:ln>
        </p:spPr>
        <p:txBody>
          <a:bodyPr>
            <a:spAutoFit/>
          </a:bodyPr>
          <a:lstStyle/>
          <a:p>
            <a:r>
              <a:rPr lang="en-US" sz="2000"/>
              <a:t>The fairytale, </a:t>
            </a:r>
            <a:r>
              <a:rPr lang="en-US" sz="2000" i="1"/>
              <a:t>Cinderella, </a:t>
            </a:r>
            <a:r>
              <a:rPr lang="en-US" sz="2000"/>
              <a:t>by the Brothers Grimm</a:t>
            </a:r>
            <a:r>
              <a:rPr lang="en-US" sz="2000" i="1"/>
              <a:t>, </a:t>
            </a:r>
            <a:r>
              <a:rPr lang="en-US" sz="2000"/>
              <a:t>describes how a young girl goes from rags to riches.</a:t>
            </a:r>
          </a:p>
        </p:txBody>
      </p:sp>
      <p:sp>
        <p:nvSpPr>
          <p:cNvPr id="17441" name="Text Box 32"/>
          <p:cNvSpPr txBox="1">
            <a:spLocks noChangeArrowheads="1"/>
          </p:cNvSpPr>
          <p:nvPr/>
        </p:nvSpPr>
        <p:spPr bwMode="auto">
          <a:xfrm>
            <a:off x="1600200" y="2566988"/>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17442" name="Text Box 33"/>
          <p:cNvSpPr txBox="1">
            <a:spLocks noChangeArrowheads="1"/>
          </p:cNvSpPr>
          <p:nvPr/>
        </p:nvSpPr>
        <p:spPr bwMode="auto">
          <a:xfrm>
            <a:off x="1631950" y="2878138"/>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17443" name="Text Box 34"/>
          <p:cNvSpPr txBox="1">
            <a:spLocks noChangeArrowheads="1"/>
          </p:cNvSpPr>
          <p:nvPr/>
        </p:nvSpPr>
        <p:spPr bwMode="auto">
          <a:xfrm>
            <a:off x="1301750" y="3176588"/>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7444" name="Text Box 35"/>
          <p:cNvSpPr txBox="1">
            <a:spLocks noChangeArrowheads="1"/>
          </p:cNvSpPr>
          <p:nvPr/>
        </p:nvSpPr>
        <p:spPr bwMode="auto">
          <a:xfrm>
            <a:off x="425450" y="2209800"/>
            <a:ext cx="1119188" cy="422275"/>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1:</a:t>
            </a:r>
          </a:p>
        </p:txBody>
      </p:sp>
      <p:sp>
        <p:nvSpPr>
          <p:cNvPr id="17445" name="Text Box 36"/>
          <p:cNvSpPr txBox="1">
            <a:spLocks noChangeArrowheads="1"/>
          </p:cNvSpPr>
          <p:nvPr/>
        </p:nvSpPr>
        <p:spPr bwMode="auto">
          <a:xfrm>
            <a:off x="438150" y="4225925"/>
            <a:ext cx="1119188" cy="422275"/>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2:</a:t>
            </a:r>
          </a:p>
        </p:txBody>
      </p:sp>
      <p:sp>
        <p:nvSpPr>
          <p:cNvPr id="17446" name="Rectangle 37"/>
          <p:cNvSpPr>
            <a:spLocks noGrp="1" noChangeArrowheads="1"/>
          </p:cNvSpPr>
          <p:nvPr>
            <p:ph type="title"/>
          </p:nvPr>
        </p:nvSpPr>
        <p:spPr>
          <a:xfrm>
            <a:off x="457200" y="228600"/>
            <a:ext cx="8229600" cy="1143000"/>
          </a:xfrm>
        </p:spPr>
        <p:txBody>
          <a:bodyPr/>
          <a:lstStyle/>
          <a:p>
            <a:pPr eaLnBrk="1" hangingPunct="1">
              <a:lnSpc>
                <a:spcPct val="80000"/>
              </a:lnSpc>
            </a:pPr>
            <a:r>
              <a:rPr lang="en-US" sz="3600" dirty="0" smtClean="0"/>
              <a:t>Write a Real Sentence</a:t>
            </a:r>
            <a:br>
              <a:rPr lang="en-US" sz="3600" dirty="0" smtClean="0"/>
            </a:br>
            <a:r>
              <a:rPr lang="en-US" dirty="0" smtClean="0"/>
              <a:t>Step 2</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5119"/>
                                        </p:tgtEl>
                                        <p:attrNameLst>
                                          <p:attrName>style.visibility</p:attrName>
                                        </p:attrNameLst>
                                      </p:cBhvr>
                                      <p:to>
                                        <p:strVal val="visible"/>
                                      </p:to>
                                    </p:set>
                                    <p:animEffect transition="in" filter="dissolve">
                                      <p:cBhvr>
                                        <p:cTn id="7" dur="500"/>
                                        <p:tgtEl>
                                          <p:spTgt spid="985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51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title"/>
          </p:nvPr>
        </p:nvSpPr>
        <p:spPr>
          <a:xfrm>
            <a:off x="0" y="304800"/>
            <a:ext cx="9144000" cy="838200"/>
          </a:xfrm>
          <a:noFill/>
        </p:spPr>
        <p:txBody>
          <a:bodyPr/>
          <a:lstStyle/>
          <a:p>
            <a:pPr eaLnBrk="1" hangingPunct="1"/>
            <a:r>
              <a:rPr lang="en-US" sz="6600" dirty="0" smtClean="0">
                <a:latin typeface="Garamond" pitchFamily="18" charset="0"/>
              </a:rPr>
              <a:t>O</a:t>
            </a:r>
            <a:r>
              <a:rPr lang="en-US" dirty="0" smtClean="0">
                <a:latin typeface="Garamond" pitchFamily="18" charset="0"/>
              </a:rPr>
              <a:t>ral Summary Verbs</a:t>
            </a:r>
          </a:p>
        </p:txBody>
      </p:sp>
      <p:sp>
        <p:nvSpPr>
          <p:cNvPr id="987144" name="Rectangle 8"/>
          <p:cNvSpPr>
            <a:spLocks noChangeArrowheads="1"/>
          </p:cNvSpPr>
          <p:nvPr/>
        </p:nvSpPr>
        <p:spPr bwMode="auto">
          <a:xfrm>
            <a:off x="3657600" y="22860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b="1" u="sng">
                <a:latin typeface="Garamond" pitchFamily="18" charset="0"/>
              </a:rPr>
              <a:t>e</a:t>
            </a:r>
            <a:r>
              <a:rPr lang="en-US" sz="2800">
                <a:latin typeface="Garamond" pitchFamily="18" charset="0"/>
              </a:rPr>
              <a:t>xplains</a:t>
            </a:r>
          </a:p>
        </p:txBody>
      </p:sp>
      <p:sp>
        <p:nvSpPr>
          <p:cNvPr id="987145" name="Rectangle 9"/>
          <p:cNvSpPr>
            <a:spLocks noChangeArrowheads="1"/>
          </p:cNvSpPr>
          <p:nvPr/>
        </p:nvSpPr>
        <p:spPr bwMode="auto">
          <a:xfrm>
            <a:off x="1295400" y="22860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b="1" u="sng">
                <a:latin typeface="Garamond" pitchFamily="18" charset="0"/>
              </a:rPr>
              <a:t>t</a:t>
            </a:r>
            <a:r>
              <a:rPr lang="en-US" sz="2800">
                <a:latin typeface="Garamond" pitchFamily="18" charset="0"/>
              </a:rPr>
              <a:t>ells</a:t>
            </a:r>
          </a:p>
        </p:txBody>
      </p:sp>
      <p:sp>
        <p:nvSpPr>
          <p:cNvPr id="987146" name="Rectangle 10"/>
          <p:cNvSpPr>
            <a:spLocks noChangeArrowheads="1"/>
          </p:cNvSpPr>
          <p:nvPr/>
        </p:nvSpPr>
        <p:spPr bwMode="auto">
          <a:xfrm>
            <a:off x="5943600" y="22860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b="1" u="sng">
                <a:latin typeface="Garamond" pitchFamily="18" charset="0"/>
              </a:rPr>
              <a:t>d</a:t>
            </a:r>
            <a:r>
              <a:rPr lang="en-US" sz="2800">
                <a:latin typeface="Garamond" pitchFamily="18" charset="0"/>
              </a:rPr>
              <a:t>escribes</a:t>
            </a:r>
          </a:p>
        </p:txBody>
      </p:sp>
      <p:pic>
        <p:nvPicPr>
          <p:cNvPr id="987147" name="Picture 11" descr="MCj02330580000[1]"/>
          <p:cNvPicPr>
            <a:picLocks noChangeAspect="1" noChangeArrowheads="1"/>
          </p:cNvPicPr>
          <p:nvPr/>
        </p:nvPicPr>
        <p:blipFill>
          <a:blip r:embed="rId3" cstate="print"/>
          <a:srcRect/>
          <a:stretch>
            <a:fillRect/>
          </a:stretch>
        </p:blipFill>
        <p:spPr bwMode="auto">
          <a:xfrm>
            <a:off x="3505200" y="3352800"/>
            <a:ext cx="2032000" cy="2249488"/>
          </a:xfrm>
          <a:prstGeom prst="rect">
            <a:avLst/>
          </a:prstGeom>
          <a:noFill/>
          <a:ln w="9525">
            <a:noFill/>
            <a:miter lim="800000"/>
            <a:headEnd/>
            <a:tailEnd/>
          </a:ln>
        </p:spPr>
      </p:pic>
      <p:sp>
        <p:nvSpPr>
          <p:cNvPr id="987148" name="Rectangle 12"/>
          <p:cNvSpPr>
            <a:spLocks noChangeArrowheads="1"/>
          </p:cNvSpPr>
          <p:nvPr/>
        </p:nvSpPr>
        <p:spPr bwMode="auto">
          <a:xfrm>
            <a:off x="2971800" y="3581400"/>
            <a:ext cx="1295400" cy="533400"/>
          </a:xfrm>
          <a:prstGeom prst="rect">
            <a:avLst/>
          </a:prstGeom>
          <a:solidFill>
            <a:srgbClr val="CC99FF"/>
          </a:solidFill>
          <a:ln w="9525" algn="ctr">
            <a:solidFill>
              <a:schemeClr val="tx1"/>
            </a:solidFill>
            <a:miter lim="800000"/>
            <a:headEnd/>
            <a:tailEnd/>
          </a:ln>
        </p:spPr>
        <p:txBody>
          <a:bodyPr wrap="none" anchor="ctr"/>
          <a:lstStyle/>
          <a:p>
            <a:pPr algn="ctr"/>
            <a:r>
              <a:rPr lang="en-US" sz="2000">
                <a:latin typeface="Garamond" pitchFamily="18" charset="0"/>
              </a:rPr>
              <a:t>describes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7145"/>
                                        </p:tgtEl>
                                        <p:attrNameLst>
                                          <p:attrName>style.visibility</p:attrName>
                                        </p:attrNameLst>
                                      </p:cBhvr>
                                      <p:to>
                                        <p:strVal val="visible"/>
                                      </p:to>
                                    </p:set>
                                    <p:animEffect transition="in" filter="dissolve">
                                      <p:cBhvr>
                                        <p:cTn id="7" dur="500"/>
                                        <p:tgtEl>
                                          <p:spTgt spid="98714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87144"/>
                                        </p:tgtEl>
                                        <p:attrNameLst>
                                          <p:attrName>style.visibility</p:attrName>
                                        </p:attrNameLst>
                                      </p:cBhvr>
                                      <p:to>
                                        <p:strVal val="visible"/>
                                      </p:to>
                                    </p:set>
                                    <p:animEffect transition="in" filter="dissolve">
                                      <p:cBhvr>
                                        <p:cTn id="12" dur="500"/>
                                        <p:tgtEl>
                                          <p:spTgt spid="98714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87146"/>
                                        </p:tgtEl>
                                        <p:attrNameLst>
                                          <p:attrName>style.visibility</p:attrName>
                                        </p:attrNameLst>
                                      </p:cBhvr>
                                      <p:to>
                                        <p:strVal val="visible"/>
                                      </p:to>
                                    </p:set>
                                    <p:animEffect transition="in" filter="dissolve">
                                      <p:cBhvr>
                                        <p:cTn id="17" dur="500"/>
                                        <p:tgtEl>
                                          <p:spTgt spid="98714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87148"/>
                                        </p:tgtEl>
                                        <p:attrNameLst>
                                          <p:attrName>style.visibility</p:attrName>
                                        </p:attrNameLst>
                                      </p:cBhvr>
                                      <p:to>
                                        <p:strVal val="visible"/>
                                      </p:to>
                                    </p:set>
                                    <p:animEffect transition="in" filter="dissolve">
                                      <p:cBhvr>
                                        <p:cTn id="22" dur="500"/>
                                        <p:tgtEl>
                                          <p:spTgt spid="987148"/>
                                        </p:tgtEl>
                                      </p:cBhvr>
                                    </p:animEffect>
                                  </p:childTnLst>
                                </p:cTn>
                              </p:par>
                              <p:par>
                                <p:cTn id="23" presetID="9" presetClass="entr" presetSubtype="0" fill="hold" nodeType="withEffect">
                                  <p:stCondLst>
                                    <p:cond delay="0"/>
                                  </p:stCondLst>
                                  <p:childTnLst>
                                    <p:set>
                                      <p:cBhvr>
                                        <p:cTn id="24" dur="1" fill="hold">
                                          <p:stCondLst>
                                            <p:cond delay="0"/>
                                          </p:stCondLst>
                                        </p:cTn>
                                        <p:tgtEl>
                                          <p:spTgt spid="987147"/>
                                        </p:tgtEl>
                                        <p:attrNameLst>
                                          <p:attrName>style.visibility</p:attrName>
                                        </p:attrNameLst>
                                      </p:cBhvr>
                                      <p:to>
                                        <p:strVal val="visible"/>
                                      </p:to>
                                    </p:set>
                                    <p:animEffect transition="in" filter="dissolve">
                                      <p:cBhvr>
                                        <p:cTn id="25" dur="500"/>
                                        <p:tgtEl>
                                          <p:spTgt spid="987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7144" grpId="0" animBg="1"/>
      <p:bldP spid="987145" grpId="0" animBg="1"/>
      <p:bldP spid="987146" grpId="0" animBg="1"/>
      <p:bldP spid="98714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195D537F-559B-4B7C-833E-1DC70EAB6562}" type="slidenum">
              <a:rPr lang="en-US" smtClean="0">
                <a:solidFill>
                  <a:schemeClr val="tx2"/>
                </a:solidFill>
                <a:latin typeface="Arial" pitchFamily="34" charset="0"/>
                <a:ea typeface="+mn-ea"/>
                <a:cs typeface="+mn-cs"/>
              </a:rPr>
              <a:pPr algn="r">
                <a:defRPr/>
              </a:pPr>
              <a:t>34</a:t>
            </a:fld>
            <a:endParaRPr lang="en-US" smtClean="0">
              <a:solidFill>
                <a:schemeClr val="tx2"/>
              </a:solidFill>
              <a:latin typeface="Arial" pitchFamily="34" charset="0"/>
              <a:ea typeface="+mn-ea"/>
              <a:cs typeface="+mn-cs"/>
            </a:endParaRPr>
          </a:p>
        </p:txBody>
      </p:sp>
      <p:sp>
        <p:nvSpPr>
          <p:cNvPr id="19459" name="Rectangle 3"/>
          <p:cNvSpPr>
            <a:spLocks noChangeArrowheads="1"/>
          </p:cNvSpPr>
          <p:nvPr/>
        </p:nvSpPr>
        <p:spPr bwMode="auto">
          <a:xfrm>
            <a:off x="762000" y="2286000"/>
            <a:ext cx="7315200" cy="2590800"/>
          </a:xfrm>
          <a:prstGeom prst="rect">
            <a:avLst/>
          </a:prstGeom>
          <a:solidFill>
            <a:schemeClr val="bg1"/>
          </a:solidFill>
          <a:ln w="9525">
            <a:solidFill>
              <a:schemeClr val="tx1"/>
            </a:solidFill>
            <a:miter lim="800000"/>
            <a:headEnd/>
            <a:tailEnd/>
          </a:ln>
        </p:spPr>
        <p:txBody>
          <a:bodyPr wrap="none" anchor="ctr"/>
          <a:lstStyle/>
          <a:p>
            <a:pPr algn="ctr"/>
            <a:endParaRPr lang="en-US">
              <a:latin typeface="Garamond" pitchFamily="18" charset="0"/>
            </a:endParaRPr>
          </a:p>
        </p:txBody>
      </p:sp>
      <p:sp>
        <p:nvSpPr>
          <p:cNvPr id="19460" name="Rectangle 4"/>
          <p:cNvSpPr>
            <a:spLocks noChangeArrowheads="1"/>
          </p:cNvSpPr>
          <p:nvPr/>
        </p:nvSpPr>
        <p:spPr bwMode="auto">
          <a:xfrm>
            <a:off x="8686800" y="2286000"/>
            <a:ext cx="304800" cy="4191000"/>
          </a:xfrm>
          <a:prstGeom prst="rect">
            <a:avLst/>
          </a:prstGeom>
          <a:solidFill>
            <a:srgbClr val="333333"/>
          </a:solidFill>
          <a:ln w="9525">
            <a:solidFill>
              <a:schemeClr val="tx2"/>
            </a:solidFill>
            <a:miter lim="800000"/>
            <a:headEnd/>
            <a:tailEnd/>
          </a:ln>
        </p:spPr>
        <p:txBody>
          <a:bodyPr wrap="none" anchor="ctr"/>
          <a:lstStyle/>
          <a:p>
            <a:endParaRPr lang="en-US"/>
          </a:p>
        </p:txBody>
      </p:sp>
      <p:sp>
        <p:nvSpPr>
          <p:cNvPr id="19461" name="Text Box 5"/>
          <p:cNvSpPr txBox="1">
            <a:spLocks noChangeArrowheads="1"/>
          </p:cNvSpPr>
          <p:nvPr/>
        </p:nvSpPr>
        <p:spPr bwMode="auto">
          <a:xfrm rot="-5400000">
            <a:off x="6891337" y="4219576"/>
            <a:ext cx="3870325" cy="304800"/>
          </a:xfrm>
          <a:prstGeom prst="rect">
            <a:avLst/>
          </a:prstGeom>
          <a:noFill/>
          <a:ln w="9525">
            <a:noFill/>
            <a:miter lim="800000"/>
            <a:headEnd/>
            <a:tailEnd/>
          </a:ln>
        </p:spPr>
        <p:txBody>
          <a:bodyPr>
            <a:spAutoFit/>
          </a:bodyPr>
          <a:lstStyle/>
          <a:p>
            <a:r>
              <a:rPr lang="en-US" sz="1400">
                <a:solidFill>
                  <a:schemeClr val="bg1"/>
                </a:solidFill>
                <a:latin typeface="Garamond" pitchFamily="18" charset="0"/>
              </a:rPr>
              <a:t>Summarizing</a:t>
            </a:r>
          </a:p>
        </p:txBody>
      </p:sp>
      <p:sp>
        <p:nvSpPr>
          <p:cNvPr id="19462" name="Oval 6"/>
          <p:cNvSpPr>
            <a:spLocks noChangeArrowheads="1"/>
          </p:cNvSpPr>
          <p:nvPr/>
        </p:nvSpPr>
        <p:spPr bwMode="auto">
          <a:xfrm>
            <a:off x="8686800" y="6324600"/>
            <a:ext cx="304800" cy="287338"/>
          </a:xfrm>
          <a:prstGeom prst="ellipse">
            <a:avLst/>
          </a:prstGeom>
          <a:solidFill>
            <a:schemeClr val="bg1"/>
          </a:solidFill>
          <a:ln w="9525">
            <a:solidFill>
              <a:schemeClr val="tx1"/>
            </a:solidFill>
            <a:round/>
            <a:headEnd/>
            <a:tailEnd/>
          </a:ln>
        </p:spPr>
        <p:txBody>
          <a:bodyPr wrap="none" anchor="ctr"/>
          <a:lstStyle/>
          <a:p>
            <a:pPr algn="ctr"/>
            <a:endParaRPr lang="en-US" sz="1000">
              <a:latin typeface="Garamond" pitchFamily="18" charset="0"/>
            </a:endParaRPr>
          </a:p>
        </p:txBody>
      </p:sp>
      <p:sp>
        <p:nvSpPr>
          <p:cNvPr id="19463" name="Rectangle 8"/>
          <p:cNvSpPr>
            <a:spLocks noGrp="1" noChangeArrowheads="1"/>
          </p:cNvSpPr>
          <p:nvPr>
            <p:ph type="title"/>
          </p:nvPr>
        </p:nvSpPr>
        <p:spPr>
          <a:xfrm>
            <a:off x="0" y="228600"/>
            <a:ext cx="9144000" cy="838200"/>
          </a:xfrm>
          <a:noFill/>
        </p:spPr>
        <p:txBody>
          <a:bodyPr/>
          <a:lstStyle/>
          <a:p>
            <a:pPr eaLnBrk="1" hangingPunct="1"/>
            <a:r>
              <a:rPr lang="en-US" sz="6600" dirty="0" smtClean="0">
                <a:latin typeface="Garamond" pitchFamily="18" charset="0"/>
              </a:rPr>
              <a:t>O</a:t>
            </a:r>
            <a:r>
              <a:rPr lang="en-US" dirty="0" smtClean="0">
                <a:latin typeface="Garamond" pitchFamily="18" charset="0"/>
              </a:rPr>
              <a:t>ral Summary Topic Sentences</a:t>
            </a:r>
          </a:p>
        </p:txBody>
      </p:sp>
      <p:sp>
        <p:nvSpPr>
          <p:cNvPr id="989193" name="AutoShape 9"/>
          <p:cNvSpPr>
            <a:spLocks noChangeArrowheads="1"/>
          </p:cNvSpPr>
          <p:nvPr/>
        </p:nvSpPr>
        <p:spPr bwMode="auto">
          <a:xfrm>
            <a:off x="990600" y="2590800"/>
            <a:ext cx="2133600" cy="1295400"/>
          </a:xfrm>
          <a:prstGeom prst="wedgeRoundRectCallout">
            <a:avLst>
              <a:gd name="adj1" fmla="val 37278"/>
              <a:gd name="adj2" fmla="val 69486"/>
              <a:gd name="adj3" fmla="val 16667"/>
            </a:avLst>
          </a:prstGeom>
          <a:solidFill>
            <a:srgbClr val="FFFF99"/>
          </a:solidFill>
          <a:ln w="9525" algn="ctr">
            <a:solidFill>
              <a:schemeClr val="tx1"/>
            </a:solidFill>
            <a:miter lim="800000"/>
            <a:headEnd/>
            <a:tailEnd/>
          </a:ln>
        </p:spPr>
        <p:txBody>
          <a:bodyPr anchor="ctr"/>
          <a:lstStyle/>
          <a:p>
            <a:pPr algn="ctr"/>
            <a:r>
              <a:rPr lang="en-US" sz="2000">
                <a:latin typeface="Garamond" pitchFamily="18" charset="0"/>
              </a:rPr>
              <a:t>The story, </a:t>
            </a:r>
            <a:r>
              <a:rPr lang="en-US" sz="2000" i="1">
                <a:latin typeface="Garamond" pitchFamily="18" charset="0"/>
              </a:rPr>
              <a:t>Goldilocks and the Three Bears,</a:t>
            </a:r>
            <a:endParaRPr lang="en-US" sz="2000">
              <a:latin typeface="Garamond" pitchFamily="18" charset="0"/>
            </a:endParaRPr>
          </a:p>
        </p:txBody>
      </p:sp>
      <p:sp>
        <p:nvSpPr>
          <p:cNvPr id="19465" name="Rectangle 10"/>
          <p:cNvSpPr>
            <a:spLocks noChangeArrowheads="1"/>
          </p:cNvSpPr>
          <p:nvPr/>
        </p:nvSpPr>
        <p:spPr bwMode="auto">
          <a:xfrm>
            <a:off x="3429000" y="36576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a:latin typeface="Garamond" pitchFamily="18" charset="0"/>
              </a:rPr>
              <a:t>tells</a:t>
            </a:r>
          </a:p>
        </p:txBody>
      </p:sp>
      <p:sp>
        <p:nvSpPr>
          <p:cNvPr id="989195" name="AutoShape 11"/>
          <p:cNvSpPr>
            <a:spLocks noChangeArrowheads="1"/>
          </p:cNvSpPr>
          <p:nvPr/>
        </p:nvSpPr>
        <p:spPr bwMode="auto">
          <a:xfrm>
            <a:off x="5715000" y="2514600"/>
            <a:ext cx="2133600" cy="1524000"/>
          </a:xfrm>
          <a:prstGeom prst="wedgeRoundRectCallout">
            <a:avLst>
              <a:gd name="adj1" fmla="val -48435"/>
              <a:gd name="adj2" fmla="val 80523"/>
              <a:gd name="adj3" fmla="val 16667"/>
            </a:avLst>
          </a:prstGeom>
          <a:solidFill>
            <a:srgbClr val="FFFF99"/>
          </a:solidFill>
          <a:ln w="9525" algn="ctr">
            <a:solidFill>
              <a:schemeClr val="tx1"/>
            </a:solidFill>
            <a:miter lim="800000"/>
            <a:headEnd/>
            <a:tailEnd/>
          </a:ln>
        </p:spPr>
        <p:txBody>
          <a:bodyPr anchor="ctr"/>
          <a:lstStyle/>
          <a:p>
            <a:pPr algn="ctr"/>
            <a:r>
              <a:rPr lang="en-US" sz="2000">
                <a:latin typeface="Garamond" pitchFamily="18" charset="0"/>
              </a:rPr>
              <a:t>how </a:t>
            </a:r>
            <a:r>
              <a:rPr lang="en-US" sz="2000" i="1">
                <a:latin typeface="Garamond" pitchFamily="18" charset="0"/>
              </a:rPr>
              <a:t>Goldilocks</a:t>
            </a:r>
            <a:r>
              <a:rPr lang="en-US" sz="2000">
                <a:latin typeface="Garamond" pitchFamily="18" charset="0"/>
              </a:rPr>
              <a:t> was surprised at the bears’ house.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9193"/>
                                        </p:tgtEl>
                                        <p:attrNameLst>
                                          <p:attrName>style.visibility</p:attrName>
                                        </p:attrNameLst>
                                      </p:cBhvr>
                                      <p:to>
                                        <p:strVal val="visible"/>
                                      </p:to>
                                    </p:set>
                                    <p:animEffect transition="in" filter="dissolve">
                                      <p:cBhvr>
                                        <p:cTn id="7" dur="500"/>
                                        <p:tgtEl>
                                          <p:spTgt spid="98919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89195"/>
                                        </p:tgtEl>
                                        <p:attrNameLst>
                                          <p:attrName>style.visibility</p:attrName>
                                        </p:attrNameLst>
                                      </p:cBhvr>
                                      <p:to>
                                        <p:strVal val="visible"/>
                                      </p:to>
                                    </p:set>
                                    <p:animEffect transition="in" filter="dissolve">
                                      <p:cBhvr>
                                        <p:cTn id="12" dur="500"/>
                                        <p:tgtEl>
                                          <p:spTgt spid="989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9193" grpId="0" animBg="1"/>
      <p:bldP spid="98919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914400" y="2057400"/>
            <a:ext cx="7543800" cy="42672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0483" name="Rectangle 3"/>
          <p:cNvSpPr>
            <a:spLocks noGrp="1" noChangeArrowheads="1"/>
          </p:cNvSpPr>
          <p:nvPr>
            <p:ph type="title"/>
          </p:nvPr>
        </p:nvSpPr>
        <p:spPr>
          <a:xfrm>
            <a:off x="0" y="228600"/>
            <a:ext cx="9144000" cy="838200"/>
          </a:xfrm>
          <a:noFill/>
        </p:spPr>
        <p:txBody>
          <a:bodyPr/>
          <a:lstStyle/>
          <a:p>
            <a:pPr eaLnBrk="1" hangingPunct="1">
              <a:lnSpc>
                <a:spcPct val="80000"/>
              </a:lnSpc>
            </a:pPr>
            <a:r>
              <a:rPr lang="en-US" sz="3600" dirty="0" smtClean="0"/>
              <a:t>Fact Outline</a:t>
            </a:r>
            <a:br>
              <a:rPr lang="en-US" sz="3600" dirty="0" smtClean="0"/>
            </a:br>
            <a:r>
              <a:rPr lang="en-US" dirty="0" smtClean="0"/>
              <a:t>Step 3</a:t>
            </a:r>
          </a:p>
        </p:txBody>
      </p:sp>
      <p:sp>
        <p:nvSpPr>
          <p:cNvPr id="20484" name="Text Box 4"/>
          <p:cNvSpPr txBox="1">
            <a:spLocks noChangeArrowheads="1"/>
          </p:cNvSpPr>
          <p:nvPr/>
        </p:nvSpPr>
        <p:spPr bwMode="auto">
          <a:xfrm>
            <a:off x="1676400" y="2057400"/>
            <a:ext cx="4602163" cy="457200"/>
          </a:xfrm>
          <a:prstGeom prst="rect">
            <a:avLst/>
          </a:prstGeom>
          <a:noFill/>
          <a:ln w="9525" algn="ctr">
            <a:noFill/>
            <a:miter lim="800000"/>
            <a:headEnd/>
            <a:tailEnd/>
          </a:ln>
        </p:spPr>
        <p:txBody>
          <a:bodyPr wrap="none">
            <a:spAutoFit/>
          </a:bodyPr>
          <a:lstStyle/>
          <a:p>
            <a:r>
              <a:rPr lang="en-US" sz="2400"/>
              <a:t>Write a 3 part summary sentence.</a:t>
            </a:r>
          </a:p>
        </p:txBody>
      </p:sp>
      <p:sp>
        <p:nvSpPr>
          <p:cNvPr id="20485" name="Text Box 5"/>
          <p:cNvSpPr txBox="1">
            <a:spLocks noChangeArrowheads="1"/>
          </p:cNvSpPr>
          <p:nvPr/>
        </p:nvSpPr>
        <p:spPr bwMode="auto">
          <a:xfrm>
            <a:off x="1689100" y="2528888"/>
            <a:ext cx="1765300" cy="366712"/>
          </a:xfrm>
          <a:prstGeom prst="rect">
            <a:avLst/>
          </a:prstGeom>
          <a:noFill/>
          <a:ln w="9525" algn="ctr">
            <a:noFill/>
            <a:miter lim="800000"/>
            <a:headEnd/>
            <a:tailEnd/>
          </a:ln>
        </p:spPr>
        <p:txBody>
          <a:bodyPr wrap="none">
            <a:spAutoFit/>
          </a:bodyPr>
          <a:lstStyle/>
          <a:p>
            <a:pPr algn="ctr"/>
            <a:r>
              <a:rPr lang="en-US"/>
              <a:t>Identify the item.</a:t>
            </a:r>
          </a:p>
        </p:txBody>
      </p:sp>
      <p:sp>
        <p:nvSpPr>
          <p:cNvPr id="20486" name="Text Box 6"/>
          <p:cNvSpPr txBox="1">
            <a:spLocks noChangeArrowheads="1"/>
          </p:cNvSpPr>
          <p:nvPr/>
        </p:nvSpPr>
        <p:spPr bwMode="auto">
          <a:xfrm>
            <a:off x="4373563" y="2528888"/>
            <a:ext cx="698500" cy="366712"/>
          </a:xfrm>
          <a:prstGeom prst="rect">
            <a:avLst/>
          </a:prstGeom>
          <a:noFill/>
          <a:ln w="9525" algn="ctr">
            <a:noFill/>
            <a:miter lim="800000"/>
            <a:headEnd/>
            <a:tailEnd/>
          </a:ln>
        </p:spPr>
        <p:txBody>
          <a:bodyPr wrap="none">
            <a:spAutoFit/>
          </a:bodyPr>
          <a:lstStyle/>
          <a:p>
            <a:pPr algn="ctr"/>
            <a:r>
              <a:rPr lang="en-US"/>
              <a:t>Verb </a:t>
            </a:r>
          </a:p>
        </p:txBody>
      </p:sp>
      <p:sp>
        <p:nvSpPr>
          <p:cNvPr id="20487" name="Text Box 7"/>
          <p:cNvSpPr txBox="1">
            <a:spLocks noChangeArrowheads="1"/>
          </p:cNvSpPr>
          <p:nvPr/>
        </p:nvSpPr>
        <p:spPr bwMode="auto">
          <a:xfrm>
            <a:off x="6096000" y="2528888"/>
            <a:ext cx="2362200" cy="366712"/>
          </a:xfrm>
          <a:prstGeom prst="rect">
            <a:avLst/>
          </a:prstGeom>
          <a:noFill/>
          <a:ln w="9525" algn="ctr">
            <a:noFill/>
            <a:miter lim="800000"/>
            <a:headEnd/>
            <a:tailEnd/>
          </a:ln>
        </p:spPr>
        <p:txBody>
          <a:bodyPr>
            <a:spAutoFit/>
          </a:bodyPr>
          <a:lstStyle/>
          <a:p>
            <a:pPr algn="ctr"/>
            <a:r>
              <a:rPr lang="en-US"/>
              <a:t>Finish your thought.</a:t>
            </a:r>
          </a:p>
        </p:txBody>
      </p:sp>
      <p:sp>
        <p:nvSpPr>
          <p:cNvPr id="20488" name="Text Box 8"/>
          <p:cNvSpPr txBox="1">
            <a:spLocks noChangeArrowheads="1"/>
          </p:cNvSpPr>
          <p:nvPr/>
        </p:nvSpPr>
        <p:spPr bwMode="auto">
          <a:xfrm>
            <a:off x="1689100" y="3733800"/>
            <a:ext cx="6769100" cy="457200"/>
          </a:xfrm>
          <a:prstGeom prst="rect">
            <a:avLst/>
          </a:prstGeom>
          <a:noFill/>
          <a:ln w="9525" algn="ctr">
            <a:noFill/>
            <a:miter lim="800000"/>
            <a:headEnd/>
            <a:tailEnd/>
          </a:ln>
        </p:spPr>
        <p:txBody>
          <a:bodyPr>
            <a:spAutoFit/>
          </a:bodyPr>
          <a:lstStyle/>
          <a:p>
            <a:r>
              <a:rPr lang="en-US" sz="2400"/>
              <a:t>Copy the sentence so it looks like a real sentence.</a:t>
            </a:r>
          </a:p>
        </p:txBody>
      </p:sp>
      <p:sp>
        <p:nvSpPr>
          <p:cNvPr id="993289" name="Text Box 9"/>
          <p:cNvSpPr txBox="1">
            <a:spLocks noChangeArrowheads="1"/>
          </p:cNvSpPr>
          <p:nvPr/>
        </p:nvSpPr>
        <p:spPr bwMode="auto">
          <a:xfrm>
            <a:off x="1641475" y="4800600"/>
            <a:ext cx="2316163" cy="457200"/>
          </a:xfrm>
          <a:prstGeom prst="rect">
            <a:avLst/>
          </a:prstGeom>
          <a:noFill/>
          <a:ln w="9525" algn="ctr">
            <a:noFill/>
            <a:miter lim="800000"/>
            <a:headEnd/>
            <a:tailEnd/>
          </a:ln>
        </p:spPr>
        <p:txBody>
          <a:bodyPr wrap="none">
            <a:spAutoFit/>
          </a:bodyPr>
          <a:lstStyle/>
          <a:p>
            <a:r>
              <a:rPr lang="en-US" sz="2000"/>
              <a:t>  </a:t>
            </a:r>
            <a:r>
              <a:rPr lang="en-US" sz="2400"/>
              <a:t>Write the facts.</a:t>
            </a:r>
          </a:p>
        </p:txBody>
      </p:sp>
      <p:sp>
        <p:nvSpPr>
          <p:cNvPr id="993290" name="Rectangle 10"/>
          <p:cNvSpPr>
            <a:spLocks noChangeArrowheads="1"/>
          </p:cNvSpPr>
          <p:nvPr/>
        </p:nvSpPr>
        <p:spPr bwMode="auto">
          <a:xfrm>
            <a:off x="1905000" y="53340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grpSp>
        <p:nvGrpSpPr>
          <p:cNvPr id="2" name="Group 11"/>
          <p:cNvGrpSpPr>
            <a:grpSpLocks noChangeAspect="1"/>
          </p:cNvGrpSpPr>
          <p:nvPr/>
        </p:nvGrpSpPr>
        <p:grpSpPr bwMode="auto">
          <a:xfrm rot="2632428">
            <a:off x="749300" y="1524000"/>
            <a:ext cx="938213" cy="1066800"/>
            <a:chOff x="2651" y="1873"/>
            <a:chExt cx="457" cy="574"/>
          </a:xfrm>
        </p:grpSpPr>
        <p:sp>
          <p:nvSpPr>
            <p:cNvPr id="20525" name="AutoShape 12"/>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0526" name="Freeform 13"/>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0527" name="Freeform 14"/>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0528" name="Freeform 15"/>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0529" name="Freeform 16"/>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0530" name="Freeform 17"/>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0531" name="Freeform 18"/>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0532" name="Freeform 19"/>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0533" name="Freeform 20"/>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0534" name="Freeform 21"/>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0535" name="Freeform 22"/>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0536" name="Freeform 23"/>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0537" name="Freeform 24"/>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3" name="Group 25"/>
          <p:cNvGrpSpPr>
            <a:grpSpLocks noChangeAspect="1"/>
          </p:cNvGrpSpPr>
          <p:nvPr/>
        </p:nvGrpSpPr>
        <p:grpSpPr bwMode="auto">
          <a:xfrm rot="2515032">
            <a:off x="685800" y="3124200"/>
            <a:ext cx="938213" cy="1066800"/>
            <a:chOff x="2651" y="1873"/>
            <a:chExt cx="457" cy="574"/>
          </a:xfrm>
        </p:grpSpPr>
        <p:sp>
          <p:nvSpPr>
            <p:cNvPr id="20512" name="AutoShape 26"/>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0513" name="Freeform 2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0514" name="Freeform 2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0515" name="Freeform 2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0516" name="Freeform 3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0517" name="Freeform 3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0518" name="Freeform 3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0519" name="Freeform 3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0520" name="Freeform 3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0521" name="Freeform 3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0522" name="Freeform 3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0523" name="Freeform 3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0524" name="Freeform 3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4" name="Group 39"/>
          <p:cNvGrpSpPr>
            <a:grpSpLocks noChangeAspect="1"/>
          </p:cNvGrpSpPr>
          <p:nvPr/>
        </p:nvGrpSpPr>
        <p:grpSpPr bwMode="auto">
          <a:xfrm rot="2398565">
            <a:off x="685800" y="4267200"/>
            <a:ext cx="938213" cy="1066800"/>
            <a:chOff x="2651" y="1873"/>
            <a:chExt cx="457" cy="574"/>
          </a:xfrm>
        </p:grpSpPr>
        <p:sp>
          <p:nvSpPr>
            <p:cNvPr id="20499" name="AutoShape 40"/>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0500" name="Freeform 41"/>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0501" name="Freeform 42"/>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0502" name="Freeform 43"/>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0503" name="Freeform 44"/>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0504" name="Freeform 45"/>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0505" name="Freeform 46"/>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0506" name="Freeform 47"/>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0507" name="Freeform 48"/>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0508" name="Freeform 49"/>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0509" name="Freeform 50"/>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0510" name="Freeform 51"/>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0511" name="Freeform 52"/>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sp>
        <p:nvSpPr>
          <p:cNvPr id="993333" name="Rectangle 53"/>
          <p:cNvSpPr>
            <a:spLocks noChangeArrowheads="1"/>
          </p:cNvSpPr>
          <p:nvPr/>
        </p:nvSpPr>
        <p:spPr bwMode="auto">
          <a:xfrm>
            <a:off x="1905000" y="55626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3334" name="Rectangle 54"/>
          <p:cNvSpPr>
            <a:spLocks noChangeArrowheads="1"/>
          </p:cNvSpPr>
          <p:nvPr/>
        </p:nvSpPr>
        <p:spPr bwMode="auto">
          <a:xfrm>
            <a:off x="1905000" y="57912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0496" name="Line 56"/>
          <p:cNvSpPr>
            <a:spLocks noChangeShapeType="1"/>
          </p:cNvSpPr>
          <p:nvPr/>
        </p:nvSpPr>
        <p:spPr bwMode="auto">
          <a:xfrm>
            <a:off x="1752600" y="2895600"/>
            <a:ext cx="6400800" cy="0"/>
          </a:xfrm>
          <a:prstGeom prst="line">
            <a:avLst/>
          </a:prstGeom>
          <a:noFill/>
          <a:ln w="19050">
            <a:solidFill>
              <a:schemeClr val="tx1"/>
            </a:solidFill>
            <a:round/>
            <a:headEnd/>
            <a:tailEnd/>
          </a:ln>
        </p:spPr>
        <p:txBody>
          <a:bodyPr wrap="none" anchor="ctr"/>
          <a:lstStyle/>
          <a:p>
            <a:endParaRPr lang="en-US"/>
          </a:p>
        </p:txBody>
      </p:sp>
      <p:sp>
        <p:nvSpPr>
          <p:cNvPr id="20497" name="Line 57"/>
          <p:cNvSpPr>
            <a:spLocks noChangeShapeType="1"/>
          </p:cNvSpPr>
          <p:nvPr/>
        </p:nvSpPr>
        <p:spPr bwMode="auto">
          <a:xfrm>
            <a:off x="3886200" y="2895600"/>
            <a:ext cx="0" cy="685800"/>
          </a:xfrm>
          <a:prstGeom prst="line">
            <a:avLst/>
          </a:prstGeom>
          <a:noFill/>
          <a:ln w="9525">
            <a:solidFill>
              <a:schemeClr val="tx1"/>
            </a:solidFill>
            <a:round/>
            <a:headEnd/>
            <a:tailEnd/>
          </a:ln>
        </p:spPr>
        <p:txBody>
          <a:bodyPr wrap="none" anchor="ctr"/>
          <a:lstStyle/>
          <a:p>
            <a:endParaRPr lang="en-US"/>
          </a:p>
        </p:txBody>
      </p:sp>
      <p:sp>
        <p:nvSpPr>
          <p:cNvPr id="20498" name="Line 58"/>
          <p:cNvSpPr>
            <a:spLocks noChangeShapeType="1"/>
          </p:cNvSpPr>
          <p:nvPr/>
        </p:nvSpPr>
        <p:spPr bwMode="auto">
          <a:xfrm>
            <a:off x="5715000" y="2895600"/>
            <a:ext cx="0" cy="6858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93289"/>
                                        </p:tgtEl>
                                        <p:attrNameLst>
                                          <p:attrName>style.visibility</p:attrName>
                                        </p:attrNameLst>
                                      </p:cBhvr>
                                      <p:to>
                                        <p:strVal val="visible"/>
                                      </p:to>
                                    </p:set>
                                    <p:animEffect transition="in" filter="dissolve">
                                      <p:cBhvr>
                                        <p:cTn id="7" dur="500"/>
                                        <p:tgtEl>
                                          <p:spTgt spid="99328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93290"/>
                                        </p:tgtEl>
                                        <p:attrNameLst>
                                          <p:attrName>style.visibility</p:attrName>
                                        </p:attrNameLst>
                                      </p:cBhvr>
                                      <p:to>
                                        <p:strVal val="visible"/>
                                      </p:to>
                                    </p:set>
                                    <p:animEffect transition="in" filter="dissolve">
                                      <p:cBhvr>
                                        <p:cTn id="10" dur="500"/>
                                        <p:tgtEl>
                                          <p:spTgt spid="99329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93333"/>
                                        </p:tgtEl>
                                        <p:attrNameLst>
                                          <p:attrName>style.visibility</p:attrName>
                                        </p:attrNameLst>
                                      </p:cBhvr>
                                      <p:to>
                                        <p:strVal val="visible"/>
                                      </p:to>
                                    </p:set>
                                    <p:animEffect transition="in" filter="dissolve">
                                      <p:cBhvr>
                                        <p:cTn id="13" dur="500"/>
                                        <p:tgtEl>
                                          <p:spTgt spid="99333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93334"/>
                                        </p:tgtEl>
                                        <p:attrNameLst>
                                          <p:attrName>style.visibility</p:attrName>
                                        </p:attrNameLst>
                                      </p:cBhvr>
                                      <p:to>
                                        <p:strVal val="visible"/>
                                      </p:to>
                                    </p:set>
                                    <p:animEffect transition="in" filter="dissolve">
                                      <p:cBhvr>
                                        <p:cTn id="16" dur="500"/>
                                        <p:tgtEl>
                                          <p:spTgt spid="993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289" grpId="0"/>
      <p:bldP spid="993290" grpId="0" animBg="1"/>
      <p:bldP spid="993333" grpId="0" animBg="1"/>
      <p:bldP spid="99333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57A8E0AE-B7DF-40F4-8B43-6D09BF69CBA7}" type="slidenum">
              <a:rPr lang="en-US" smtClean="0">
                <a:solidFill>
                  <a:schemeClr val="tx2"/>
                </a:solidFill>
                <a:latin typeface="Arial" pitchFamily="34" charset="0"/>
                <a:ea typeface="+mn-ea"/>
                <a:cs typeface="+mn-cs"/>
              </a:rPr>
              <a:pPr algn="r">
                <a:defRPr/>
              </a:pPr>
              <a:t>36</a:t>
            </a:fld>
            <a:endParaRPr lang="en-US" smtClean="0">
              <a:solidFill>
                <a:schemeClr val="tx2"/>
              </a:solidFill>
              <a:latin typeface="Arial" pitchFamily="34" charset="0"/>
              <a:ea typeface="+mn-ea"/>
              <a:cs typeface="+mn-cs"/>
            </a:endParaRPr>
          </a:p>
        </p:txBody>
      </p:sp>
      <p:sp>
        <p:nvSpPr>
          <p:cNvPr id="21507" name="Rectangle 2"/>
          <p:cNvSpPr>
            <a:spLocks noChangeArrowheads="1"/>
          </p:cNvSpPr>
          <p:nvPr/>
        </p:nvSpPr>
        <p:spPr bwMode="auto">
          <a:xfrm>
            <a:off x="990600" y="1676400"/>
            <a:ext cx="7620000" cy="4648200"/>
          </a:xfrm>
          <a:prstGeom prst="rect">
            <a:avLst/>
          </a:prstGeom>
          <a:solidFill>
            <a:srgbClr val="FFFFFF"/>
          </a:solidFill>
          <a:ln w="9525">
            <a:solidFill>
              <a:schemeClr val="tx1"/>
            </a:solidFill>
            <a:miter lim="800000"/>
            <a:headEnd/>
            <a:tailEnd/>
          </a:ln>
        </p:spPr>
        <p:txBody>
          <a:bodyPr wrap="none" anchor="ctr"/>
          <a:lstStyle/>
          <a:p>
            <a:pPr algn="ctr"/>
            <a:endParaRPr lang="en-US">
              <a:latin typeface="Garamond" pitchFamily="18" charset="0"/>
            </a:endParaRPr>
          </a:p>
        </p:txBody>
      </p:sp>
      <p:sp>
        <p:nvSpPr>
          <p:cNvPr id="21508" name="Rectangle 3"/>
          <p:cNvSpPr>
            <a:spLocks noGrp="1" noChangeArrowheads="1"/>
          </p:cNvSpPr>
          <p:nvPr>
            <p:ph type="title"/>
          </p:nvPr>
        </p:nvSpPr>
        <p:spPr>
          <a:xfrm>
            <a:off x="0" y="152400"/>
            <a:ext cx="9144000" cy="838200"/>
          </a:xfrm>
          <a:noFill/>
        </p:spPr>
        <p:txBody>
          <a:bodyPr/>
          <a:lstStyle/>
          <a:p>
            <a:pPr eaLnBrk="1" hangingPunct="1"/>
            <a:r>
              <a:rPr lang="en-US" dirty="0" smtClean="0"/>
              <a:t>Summary Plan</a:t>
            </a:r>
            <a:endParaRPr lang="en-US" sz="2800" dirty="0" smtClean="0">
              <a:solidFill>
                <a:srgbClr val="FC2A14"/>
              </a:solidFill>
            </a:endParaRPr>
          </a:p>
        </p:txBody>
      </p:sp>
      <p:sp>
        <p:nvSpPr>
          <p:cNvPr id="21509" name="Text Box 4"/>
          <p:cNvSpPr txBox="1">
            <a:spLocks noChangeArrowheads="1"/>
          </p:cNvSpPr>
          <p:nvPr/>
        </p:nvSpPr>
        <p:spPr bwMode="auto">
          <a:xfrm>
            <a:off x="1476375" y="1878013"/>
            <a:ext cx="3862388" cy="396875"/>
          </a:xfrm>
          <a:prstGeom prst="rect">
            <a:avLst/>
          </a:prstGeom>
          <a:noFill/>
          <a:ln w="9525" algn="ctr">
            <a:noFill/>
            <a:miter lim="800000"/>
            <a:headEnd/>
            <a:tailEnd/>
          </a:ln>
        </p:spPr>
        <p:txBody>
          <a:bodyPr wrap="none">
            <a:spAutoFit/>
          </a:bodyPr>
          <a:lstStyle/>
          <a:p>
            <a:pPr algn="ctr"/>
            <a:r>
              <a:rPr lang="en-US" sz="2000"/>
              <a:t>Write a 3 part summary sentence.</a:t>
            </a:r>
          </a:p>
        </p:txBody>
      </p:sp>
      <p:sp>
        <p:nvSpPr>
          <p:cNvPr id="21510" name="Text Box 5"/>
          <p:cNvSpPr txBox="1">
            <a:spLocks noChangeArrowheads="1"/>
          </p:cNvSpPr>
          <p:nvPr/>
        </p:nvSpPr>
        <p:spPr bwMode="auto">
          <a:xfrm>
            <a:off x="1538288" y="2200275"/>
            <a:ext cx="1490662" cy="304800"/>
          </a:xfrm>
          <a:prstGeom prst="rect">
            <a:avLst/>
          </a:prstGeom>
          <a:noFill/>
          <a:ln w="9525" algn="ctr">
            <a:noFill/>
            <a:miter lim="800000"/>
            <a:headEnd/>
            <a:tailEnd/>
          </a:ln>
        </p:spPr>
        <p:txBody>
          <a:bodyPr wrap="none">
            <a:spAutoFit/>
          </a:bodyPr>
          <a:lstStyle/>
          <a:p>
            <a:pPr algn="ctr"/>
            <a:r>
              <a:rPr lang="en-US" sz="1400"/>
              <a:t>Identify the item.</a:t>
            </a:r>
          </a:p>
        </p:txBody>
      </p:sp>
      <p:sp>
        <p:nvSpPr>
          <p:cNvPr id="21511" name="Text Box 6"/>
          <p:cNvSpPr txBox="1">
            <a:spLocks noChangeArrowheads="1"/>
          </p:cNvSpPr>
          <p:nvPr/>
        </p:nvSpPr>
        <p:spPr bwMode="auto">
          <a:xfrm>
            <a:off x="4416425" y="2200275"/>
            <a:ext cx="614363" cy="304800"/>
          </a:xfrm>
          <a:prstGeom prst="rect">
            <a:avLst/>
          </a:prstGeom>
          <a:noFill/>
          <a:ln w="9525" algn="ctr">
            <a:noFill/>
            <a:miter lim="800000"/>
            <a:headEnd/>
            <a:tailEnd/>
          </a:ln>
        </p:spPr>
        <p:txBody>
          <a:bodyPr wrap="none">
            <a:spAutoFit/>
          </a:bodyPr>
          <a:lstStyle/>
          <a:p>
            <a:pPr algn="ctr"/>
            <a:r>
              <a:rPr lang="en-US" sz="1400"/>
              <a:t>Verb </a:t>
            </a:r>
          </a:p>
        </p:txBody>
      </p:sp>
      <p:sp>
        <p:nvSpPr>
          <p:cNvPr id="21512" name="Text Box 7"/>
          <p:cNvSpPr txBox="1">
            <a:spLocks noChangeArrowheads="1"/>
          </p:cNvSpPr>
          <p:nvPr/>
        </p:nvSpPr>
        <p:spPr bwMode="auto">
          <a:xfrm>
            <a:off x="6115050" y="2200275"/>
            <a:ext cx="1692275" cy="517525"/>
          </a:xfrm>
          <a:prstGeom prst="rect">
            <a:avLst/>
          </a:prstGeom>
          <a:noFill/>
          <a:ln w="9525" algn="ctr">
            <a:noFill/>
            <a:miter lim="800000"/>
            <a:headEnd/>
            <a:tailEnd/>
          </a:ln>
        </p:spPr>
        <p:txBody>
          <a:bodyPr wrap="none">
            <a:spAutoFit/>
          </a:bodyPr>
          <a:lstStyle/>
          <a:p>
            <a:pPr algn="ctr"/>
            <a:r>
              <a:rPr lang="en-US" sz="1400"/>
              <a:t>Finish your thought</a:t>
            </a:r>
          </a:p>
          <a:p>
            <a:pPr algn="ctr"/>
            <a:endParaRPr lang="en-US" sz="1400"/>
          </a:p>
        </p:txBody>
      </p:sp>
      <p:sp>
        <p:nvSpPr>
          <p:cNvPr id="21513" name="Text Box 8"/>
          <p:cNvSpPr txBox="1">
            <a:spLocks noChangeArrowheads="1"/>
          </p:cNvSpPr>
          <p:nvPr/>
        </p:nvSpPr>
        <p:spPr bwMode="auto">
          <a:xfrm>
            <a:off x="1533525" y="3543300"/>
            <a:ext cx="5454650" cy="396875"/>
          </a:xfrm>
          <a:prstGeom prst="rect">
            <a:avLst/>
          </a:prstGeom>
          <a:noFill/>
          <a:ln w="9525" algn="ctr">
            <a:noFill/>
            <a:miter lim="800000"/>
            <a:headEnd/>
            <a:tailEnd/>
          </a:ln>
        </p:spPr>
        <p:txBody>
          <a:bodyPr wrap="none">
            <a:spAutoFit/>
          </a:bodyPr>
          <a:lstStyle/>
          <a:p>
            <a:pPr algn="ctr"/>
            <a:r>
              <a:rPr lang="en-US" sz="2000"/>
              <a:t>Copy the sentence so it looks like a real sentence.</a:t>
            </a:r>
          </a:p>
        </p:txBody>
      </p:sp>
      <p:sp>
        <p:nvSpPr>
          <p:cNvPr id="21514" name="Text Box 9"/>
          <p:cNvSpPr txBox="1">
            <a:spLocks noChangeArrowheads="1"/>
          </p:cNvSpPr>
          <p:nvPr/>
        </p:nvSpPr>
        <p:spPr bwMode="auto">
          <a:xfrm>
            <a:off x="1570038" y="4549775"/>
            <a:ext cx="1852612" cy="396875"/>
          </a:xfrm>
          <a:prstGeom prst="rect">
            <a:avLst/>
          </a:prstGeom>
          <a:noFill/>
          <a:ln w="9525" algn="ctr">
            <a:noFill/>
            <a:miter lim="800000"/>
            <a:headEnd/>
            <a:tailEnd/>
          </a:ln>
        </p:spPr>
        <p:txBody>
          <a:bodyPr wrap="none">
            <a:spAutoFit/>
          </a:bodyPr>
          <a:lstStyle/>
          <a:p>
            <a:pPr algn="ctr"/>
            <a:r>
              <a:rPr lang="en-US" sz="2000"/>
              <a:t>Write the facts.</a:t>
            </a:r>
          </a:p>
        </p:txBody>
      </p:sp>
      <p:sp>
        <p:nvSpPr>
          <p:cNvPr id="21515" name="Rectangle 10"/>
          <p:cNvSpPr>
            <a:spLocks noChangeArrowheads="1"/>
          </p:cNvSpPr>
          <p:nvPr/>
        </p:nvSpPr>
        <p:spPr bwMode="auto">
          <a:xfrm>
            <a:off x="1752600" y="4964113"/>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1516" name="Rectangle 11"/>
          <p:cNvSpPr>
            <a:spLocks noChangeArrowheads="1"/>
          </p:cNvSpPr>
          <p:nvPr/>
        </p:nvSpPr>
        <p:spPr bwMode="auto">
          <a:xfrm>
            <a:off x="1752600" y="51943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1517" name="Rectangle 12"/>
          <p:cNvSpPr>
            <a:spLocks noChangeArrowheads="1"/>
          </p:cNvSpPr>
          <p:nvPr/>
        </p:nvSpPr>
        <p:spPr bwMode="auto">
          <a:xfrm>
            <a:off x="1752600" y="54229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41" name="Text Box 13"/>
          <p:cNvSpPr txBox="1">
            <a:spLocks noChangeArrowheads="1"/>
          </p:cNvSpPr>
          <p:nvPr/>
        </p:nvSpPr>
        <p:spPr bwMode="auto">
          <a:xfrm>
            <a:off x="1647825" y="2743200"/>
            <a:ext cx="1196975" cy="457200"/>
          </a:xfrm>
          <a:prstGeom prst="rect">
            <a:avLst/>
          </a:prstGeom>
          <a:noFill/>
          <a:ln w="9525" algn="ctr">
            <a:noFill/>
            <a:miter lim="800000"/>
            <a:headEnd/>
            <a:tailEnd/>
          </a:ln>
        </p:spPr>
        <p:txBody>
          <a:bodyPr wrap="none">
            <a:spAutoFit/>
          </a:bodyPr>
          <a:lstStyle/>
          <a:p>
            <a:pPr algn="ctr"/>
            <a:r>
              <a:rPr lang="en-US" sz="2400"/>
              <a:t>fairytale</a:t>
            </a:r>
          </a:p>
        </p:txBody>
      </p:sp>
      <p:sp>
        <p:nvSpPr>
          <p:cNvPr id="995342" name="Text Box 14"/>
          <p:cNvSpPr txBox="1">
            <a:spLocks noChangeArrowheads="1"/>
          </p:cNvSpPr>
          <p:nvPr/>
        </p:nvSpPr>
        <p:spPr bwMode="auto">
          <a:xfrm>
            <a:off x="1463675" y="2438400"/>
            <a:ext cx="1485900" cy="457200"/>
          </a:xfrm>
          <a:prstGeom prst="rect">
            <a:avLst/>
          </a:prstGeom>
          <a:noFill/>
          <a:ln w="9525" algn="ctr">
            <a:noFill/>
            <a:miter lim="800000"/>
            <a:headEnd/>
            <a:tailEnd/>
          </a:ln>
        </p:spPr>
        <p:txBody>
          <a:bodyPr wrap="none">
            <a:spAutoFit/>
          </a:bodyPr>
          <a:lstStyle/>
          <a:p>
            <a:pPr algn="ctr"/>
            <a:r>
              <a:rPr lang="en-US" sz="2400" i="1"/>
              <a:t>Cinderella</a:t>
            </a:r>
          </a:p>
        </p:txBody>
      </p:sp>
      <p:sp>
        <p:nvSpPr>
          <p:cNvPr id="995343" name="Text Box 15"/>
          <p:cNvSpPr txBox="1">
            <a:spLocks noChangeArrowheads="1"/>
          </p:cNvSpPr>
          <p:nvPr/>
        </p:nvSpPr>
        <p:spPr bwMode="auto">
          <a:xfrm>
            <a:off x="4087813" y="2528888"/>
            <a:ext cx="1317625" cy="457200"/>
          </a:xfrm>
          <a:prstGeom prst="rect">
            <a:avLst/>
          </a:prstGeom>
          <a:noFill/>
          <a:ln w="9525" algn="ctr">
            <a:noFill/>
            <a:miter lim="800000"/>
            <a:headEnd/>
            <a:tailEnd/>
          </a:ln>
        </p:spPr>
        <p:txBody>
          <a:bodyPr wrap="none">
            <a:spAutoFit/>
          </a:bodyPr>
          <a:lstStyle/>
          <a:p>
            <a:pPr algn="ctr"/>
            <a:r>
              <a:rPr lang="en-US" sz="2400"/>
              <a:t>describes</a:t>
            </a:r>
          </a:p>
        </p:txBody>
      </p:sp>
      <p:sp>
        <p:nvSpPr>
          <p:cNvPr id="995344" name="Text Box 16"/>
          <p:cNvSpPr txBox="1">
            <a:spLocks noChangeArrowheads="1"/>
          </p:cNvSpPr>
          <p:nvPr/>
        </p:nvSpPr>
        <p:spPr bwMode="auto">
          <a:xfrm>
            <a:off x="5597525" y="2560638"/>
            <a:ext cx="2832100" cy="822325"/>
          </a:xfrm>
          <a:prstGeom prst="rect">
            <a:avLst/>
          </a:prstGeom>
          <a:noFill/>
          <a:ln w="9525" algn="ctr">
            <a:noFill/>
            <a:miter lim="800000"/>
            <a:headEnd/>
            <a:tailEnd/>
          </a:ln>
        </p:spPr>
        <p:txBody>
          <a:bodyPr wrap="none">
            <a:spAutoFit/>
          </a:bodyPr>
          <a:lstStyle/>
          <a:p>
            <a:pPr algn="ctr"/>
            <a:r>
              <a:rPr lang="en-US" sz="2400"/>
              <a:t>how a girl’s life goes </a:t>
            </a:r>
          </a:p>
          <a:p>
            <a:pPr algn="ctr"/>
            <a:r>
              <a:rPr lang="en-US" sz="2400"/>
              <a:t>from rags to riches.</a:t>
            </a:r>
          </a:p>
        </p:txBody>
      </p:sp>
      <p:sp>
        <p:nvSpPr>
          <p:cNvPr id="995345" name="Text Box 17"/>
          <p:cNvSpPr txBox="1">
            <a:spLocks noChangeArrowheads="1"/>
          </p:cNvSpPr>
          <p:nvPr/>
        </p:nvSpPr>
        <p:spPr bwMode="auto">
          <a:xfrm>
            <a:off x="1587500" y="3898900"/>
            <a:ext cx="6642100" cy="641350"/>
          </a:xfrm>
          <a:prstGeom prst="rect">
            <a:avLst/>
          </a:prstGeom>
          <a:noFill/>
          <a:ln w="9525" algn="ctr">
            <a:noFill/>
            <a:miter lim="800000"/>
            <a:headEnd/>
            <a:tailEnd/>
          </a:ln>
        </p:spPr>
        <p:txBody>
          <a:bodyPr>
            <a:spAutoFit/>
          </a:bodyPr>
          <a:lstStyle/>
          <a:p>
            <a:r>
              <a:rPr lang="en-US"/>
              <a:t>The fairytale, </a:t>
            </a:r>
            <a:r>
              <a:rPr lang="en-US" i="1"/>
              <a:t>Cinderella, </a:t>
            </a:r>
            <a:r>
              <a:rPr lang="en-US"/>
              <a:t>by the Brothers Grimm, shows how a girl’s life goes from rags to riches.                                                                      </a:t>
            </a:r>
          </a:p>
        </p:txBody>
      </p:sp>
      <p:pic>
        <p:nvPicPr>
          <p:cNvPr id="21523" name="Picture 18" descr="MCj01160140000[1]"/>
          <p:cNvPicPr>
            <a:picLocks noChangeAspect="1" noChangeArrowheads="1"/>
          </p:cNvPicPr>
          <p:nvPr/>
        </p:nvPicPr>
        <p:blipFill>
          <a:blip r:embed="rId3" cstate="print"/>
          <a:srcRect/>
          <a:stretch>
            <a:fillRect/>
          </a:stretch>
        </p:blipFill>
        <p:spPr bwMode="auto">
          <a:xfrm>
            <a:off x="6400800" y="4856163"/>
            <a:ext cx="1752600" cy="1109662"/>
          </a:xfrm>
          <a:prstGeom prst="rect">
            <a:avLst/>
          </a:prstGeom>
          <a:noFill/>
          <a:ln w="9525">
            <a:noFill/>
            <a:miter lim="800000"/>
            <a:headEnd/>
            <a:tailEnd/>
          </a:ln>
        </p:spPr>
      </p:pic>
      <p:sp>
        <p:nvSpPr>
          <p:cNvPr id="995347" name="Text Box 19"/>
          <p:cNvSpPr txBox="1">
            <a:spLocks noChangeArrowheads="1"/>
          </p:cNvSpPr>
          <p:nvPr/>
        </p:nvSpPr>
        <p:spPr bwMode="auto">
          <a:xfrm>
            <a:off x="2127250" y="4845050"/>
            <a:ext cx="1655763" cy="336550"/>
          </a:xfrm>
          <a:prstGeom prst="rect">
            <a:avLst/>
          </a:prstGeom>
          <a:noFill/>
          <a:ln w="9525" algn="ctr">
            <a:noFill/>
            <a:miter lim="800000"/>
            <a:headEnd/>
            <a:tailEnd/>
          </a:ln>
        </p:spPr>
        <p:txBody>
          <a:bodyPr wrap="none">
            <a:spAutoFit/>
          </a:bodyPr>
          <a:lstStyle/>
          <a:p>
            <a:r>
              <a:rPr lang="en-US"/>
              <a:t>forced into chores</a:t>
            </a:r>
          </a:p>
        </p:txBody>
      </p:sp>
      <p:sp>
        <p:nvSpPr>
          <p:cNvPr id="995348" name="Text Box 20"/>
          <p:cNvSpPr txBox="1">
            <a:spLocks noChangeArrowheads="1"/>
          </p:cNvSpPr>
          <p:nvPr/>
        </p:nvSpPr>
        <p:spPr bwMode="auto">
          <a:xfrm>
            <a:off x="2130425" y="5075238"/>
            <a:ext cx="1503363" cy="336550"/>
          </a:xfrm>
          <a:prstGeom prst="rect">
            <a:avLst/>
          </a:prstGeom>
          <a:noFill/>
          <a:ln w="9525" algn="ctr">
            <a:noFill/>
            <a:miter lim="800000"/>
            <a:headEnd/>
            <a:tailEnd/>
          </a:ln>
        </p:spPr>
        <p:txBody>
          <a:bodyPr wrap="none">
            <a:spAutoFit/>
          </a:bodyPr>
          <a:lstStyle/>
          <a:p>
            <a:r>
              <a:rPr lang="en-US"/>
              <a:t>fairy godmother</a:t>
            </a:r>
          </a:p>
        </p:txBody>
      </p:sp>
      <p:sp>
        <p:nvSpPr>
          <p:cNvPr id="995349" name="Text Box 21"/>
          <p:cNvSpPr txBox="1">
            <a:spLocks noChangeArrowheads="1"/>
          </p:cNvSpPr>
          <p:nvPr/>
        </p:nvSpPr>
        <p:spPr bwMode="auto">
          <a:xfrm>
            <a:off x="2117725" y="5303838"/>
            <a:ext cx="1711325" cy="336550"/>
          </a:xfrm>
          <a:prstGeom prst="rect">
            <a:avLst/>
          </a:prstGeom>
          <a:noFill/>
          <a:ln w="9525" algn="ctr">
            <a:noFill/>
            <a:miter lim="800000"/>
            <a:headEnd/>
            <a:tailEnd/>
          </a:ln>
        </p:spPr>
        <p:txBody>
          <a:bodyPr wrap="none">
            <a:spAutoFit/>
          </a:bodyPr>
          <a:lstStyle/>
          <a:p>
            <a:r>
              <a:rPr lang="en-US"/>
              <a:t>dances with prince</a:t>
            </a:r>
          </a:p>
        </p:txBody>
      </p:sp>
      <p:sp>
        <p:nvSpPr>
          <p:cNvPr id="21527" name="Rectangle 22"/>
          <p:cNvSpPr>
            <a:spLocks noChangeArrowheads="1"/>
          </p:cNvSpPr>
          <p:nvPr/>
        </p:nvSpPr>
        <p:spPr bwMode="auto">
          <a:xfrm>
            <a:off x="1752600" y="5846763"/>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51" name="Text Box 23"/>
          <p:cNvSpPr txBox="1">
            <a:spLocks noChangeArrowheads="1"/>
          </p:cNvSpPr>
          <p:nvPr/>
        </p:nvSpPr>
        <p:spPr bwMode="auto">
          <a:xfrm>
            <a:off x="2106613" y="5759450"/>
            <a:ext cx="1357312" cy="336550"/>
          </a:xfrm>
          <a:prstGeom prst="rect">
            <a:avLst/>
          </a:prstGeom>
          <a:noFill/>
          <a:ln w="9525" algn="ctr">
            <a:noFill/>
            <a:miter lim="800000"/>
            <a:headEnd/>
            <a:tailEnd/>
          </a:ln>
        </p:spPr>
        <p:txBody>
          <a:bodyPr wrap="none">
            <a:spAutoFit/>
          </a:bodyPr>
          <a:lstStyle/>
          <a:p>
            <a:r>
              <a:rPr lang="en-US"/>
              <a:t>marries prince</a:t>
            </a:r>
          </a:p>
        </p:txBody>
      </p:sp>
      <p:sp>
        <p:nvSpPr>
          <p:cNvPr id="995352" name="Text Box 24"/>
          <p:cNvSpPr txBox="1">
            <a:spLocks noChangeArrowheads="1"/>
          </p:cNvSpPr>
          <p:nvPr/>
        </p:nvSpPr>
        <p:spPr bwMode="auto">
          <a:xfrm>
            <a:off x="1252538" y="3048000"/>
            <a:ext cx="2189162" cy="457200"/>
          </a:xfrm>
          <a:prstGeom prst="rect">
            <a:avLst/>
          </a:prstGeom>
          <a:noFill/>
          <a:ln w="9525" algn="ctr">
            <a:noFill/>
            <a:miter lim="800000"/>
            <a:headEnd/>
            <a:tailEnd/>
          </a:ln>
        </p:spPr>
        <p:txBody>
          <a:bodyPr wrap="none">
            <a:spAutoFit/>
          </a:bodyPr>
          <a:lstStyle/>
          <a:p>
            <a:pPr algn="ctr"/>
            <a:r>
              <a:rPr lang="en-US" sz="2400"/>
              <a:t>Brothers Grimm</a:t>
            </a:r>
          </a:p>
        </p:txBody>
      </p:sp>
      <p:sp>
        <p:nvSpPr>
          <p:cNvPr id="21530" name="Rectangle 25"/>
          <p:cNvSpPr>
            <a:spLocks noChangeArrowheads="1"/>
          </p:cNvSpPr>
          <p:nvPr/>
        </p:nvSpPr>
        <p:spPr bwMode="auto">
          <a:xfrm>
            <a:off x="1752600" y="5618163"/>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54" name="Text Box 26"/>
          <p:cNvSpPr txBox="1">
            <a:spLocks noChangeArrowheads="1"/>
          </p:cNvSpPr>
          <p:nvPr/>
        </p:nvSpPr>
        <p:spPr bwMode="auto">
          <a:xfrm>
            <a:off x="2133600" y="5532438"/>
            <a:ext cx="869950" cy="336550"/>
          </a:xfrm>
          <a:prstGeom prst="rect">
            <a:avLst/>
          </a:prstGeom>
          <a:noFill/>
          <a:ln w="9525" algn="ctr">
            <a:noFill/>
            <a:miter lim="800000"/>
            <a:headEnd/>
            <a:tailEnd/>
          </a:ln>
        </p:spPr>
        <p:txBody>
          <a:bodyPr wrap="none">
            <a:spAutoFit/>
          </a:bodyPr>
          <a:lstStyle/>
          <a:p>
            <a:r>
              <a:rPr lang="en-US"/>
              <a:t>shoe fits</a:t>
            </a:r>
          </a:p>
        </p:txBody>
      </p:sp>
      <p:grpSp>
        <p:nvGrpSpPr>
          <p:cNvPr id="2" name="Group 27"/>
          <p:cNvGrpSpPr>
            <a:grpSpLocks noChangeAspect="1"/>
          </p:cNvGrpSpPr>
          <p:nvPr/>
        </p:nvGrpSpPr>
        <p:grpSpPr bwMode="auto">
          <a:xfrm rot="2288625">
            <a:off x="762000" y="1295400"/>
            <a:ext cx="804863" cy="914400"/>
            <a:chOff x="2651" y="1873"/>
            <a:chExt cx="457" cy="574"/>
          </a:xfrm>
        </p:grpSpPr>
        <p:sp>
          <p:nvSpPr>
            <p:cNvPr id="21565" name="AutoShape 28"/>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1566" name="Freeform 29"/>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1567" name="Freeform 30"/>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1568" name="Freeform 31"/>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1569" name="Freeform 32"/>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1570" name="Freeform 33"/>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1571" name="Freeform 34"/>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1572" name="Freeform 35"/>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1573" name="Freeform 36"/>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1574" name="Freeform 37"/>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1575" name="Freeform 38"/>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1576" name="Freeform 39"/>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1577" name="Freeform 40"/>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3" name="Group 41"/>
          <p:cNvGrpSpPr>
            <a:grpSpLocks noChangeAspect="1"/>
          </p:cNvGrpSpPr>
          <p:nvPr/>
        </p:nvGrpSpPr>
        <p:grpSpPr bwMode="auto">
          <a:xfrm rot="2136551">
            <a:off x="762000" y="3060700"/>
            <a:ext cx="793750" cy="901700"/>
            <a:chOff x="2651" y="1873"/>
            <a:chExt cx="457" cy="574"/>
          </a:xfrm>
        </p:grpSpPr>
        <p:sp>
          <p:nvSpPr>
            <p:cNvPr id="21552" name="AutoShape 42"/>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1553" name="Freeform 43"/>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1554" name="Freeform 44"/>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1555" name="Freeform 45"/>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1556" name="Freeform 46"/>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1557" name="Freeform 47"/>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1558" name="Freeform 48"/>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1559" name="Freeform 49"/>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1560" name="Freeform 50"/>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1561" name="Freeform 51"/>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1562" name="Freeform 52"/>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1563" name="Freeform 53"/>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1564" name="Freeform 54"/>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4" name="Group 55"/>
          <p:cNvGrpSpPr>
            <a:grpSpLocks noChangeAspect="1"/>
          </p:cNvGrpSpPr>
          <p:nvPr/>
        </p:nvGrpSpPr>
        <p:grpSpPr bwMode="auto">
          <a:xfrm rot="2136551">
            <a:off x="762000" y="4030663"/>
            <a:ext cx="793750" cy="901700"/>
            <a:chOff x="2651" y="1873"/>
            <a:chExt cx="457" cy="574"/>
          </a:xfrm>
        </p:grpSpPr>
        <p:sp>
          <p:nvSpPr>
            <p:cNvPr id="21539" name="AutoShape 56"/>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1540" name="Freeform 5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1541" name="Freeform 5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1542" name="Freeform 5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1543" name="Freeform 6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1544" name="Freeform 6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1545" name="Freeform 6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1546" name="Freeform 6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1547" name="Freeform 6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1548" name="Freeform 6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1549" name="Freeform 6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1550" name="Freeform 6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1551" name="Freeform 6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sp>
        <p:nvSpPr>
          <p:cNvPr id="21535" name="Line 69"/>
          <p:cNvSpPr>
            <a:spLocks noChangeShapeType="1"/>
          </p:cNvSpPr>
          <p:nvPr/>
        </p:nvSpPr>
        <p:spPr bwMode="auto">
          <a:xfrm>
            <a:off x="1524000" y="4246563"/>
            <a:ext cx="6781800" cy="0"/>
          </a:xfrm>
          <a:prstGeom prst="line">
            <a:avLst/>
          </a:prstGeom>
          <a:noFill/>
          <a:ln w="9525">
            <a:solidFill>
              <a:schemeClr val="tx1"/>
            </a:solidFill>
            <a:round/>
            <a:headEnd/>
            <a:tailEnd/>
          </a:ln>
        </p:spPr>
        <p:txBody>
          <a:bodyPr wrap="none" anchor="ctr"/>
          <a:lstStyle/>
          <a:p>
            <a:endParaRPr lang="en-US"/>
          </a:p>
        </p:txBody>
      </p:sp>
      <p:sp>
        <p:nvSpPr>
          <p:cNvPr id="21536" name="Line 70"/>
          <p:cNvSpPr>
            <a:spLocks noChangeShapeType="1"/>
          </p:cNvSpPr>
          <p:nvPr/>
        </p:nvSpPr>
        <p:spPr bwMode="auto">
          <a:xfrm>
            <a:off x="1524000" y="4475163"/>
            <a:ext cx="6629400" cy="0"/>
          </a:xfrm>
          <a:prstGeom prst="line">
            <a:avLst/>
          </a:prstGeom>
          <a:noFill/>
          <a:ln w="9525">
            <a:solidFill>
              <a:schemeClr val="tx1"/>
            </a:solidFill>
            <a:round/>
            <a:headEnd/>
            <a:tailEnd/>
          </a:ln>
        </p:spPr>
        <p:txBody>
          <a:bodyPr wrap="none" anchor="ctr"/>
          <a:lstStyle/>
          <a:p>
            <a:endParaRPr lang="en-US"/>
          </a:p>
        </p:txBody>
      </p:sp>
      <p:sp>
        <p:nvSpPr>
          <p:cNvPr id="21537" name="Line 71"/>
          <p:cNvSpPr>
            <a:spLocks noChangeShapeType="1"/>
          </p:cNvSpPr>
          <p:nvPr/>
        </p:nvSpPr>
        <p:spPr bwMode="auto">
          <a:xfrm>
            <a:off x="3657600" y="2362200"/>
            <a:ext cx="0" cy="990600"/>
          </a:xfrm>
          <a:prstGeom prst="line">
            <a:avLst/>
          </a:prstGeom>
          <a:noFill/>
          <a:ln w="9525">
            <a:solidFill>
              <a:schemeClr val="tx1"/>
            </a:solidFill>
            <a:round/>
            <a:headEnd/>
            <a:tailEnd/>
          </a:ln>
        </p:spPr>
        <p:txBody>
          <a:bodyPr wrap="none" anchor="ctr"/>
          <a:lstStyle/>
          <a:p>
            <a:endParaRPr lang="en-US"/>
          </a:p>
        </p:txBody>
      </p:sp>
      <p:sp>
        <p:nvSpPr>
          <p:cNvPr id="21538" name="Line 72"/>
          <p:cNvSpPr>
            <a:spLocks noChangeShapeType="1"/>
          </p:cNvSpPr>
          <p:nvPr/>
        </p:nvSpPr>
        <p:spPr bwMode="auto">
          <a:xfrm>
            <a:off x="5638800" y="2362200"/>
            <a:ext cx="0" cy="9906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95342"/>
                                        </p:tgtEl>
                                        <p:attrNameLst>
                                          <p:attrName>style.visibility</p:attrName>
                                        </p:attrNameLst>
                                      </p:cBhvr>
                                      <p:to>
                                        <p:strVal val="visible"/>
                                      </p:to>
                                    </p:set>
                                    <p:animEffect transition="in" filter="dissolve">
                                      <p:cBhvr>
                                        <p:cTn id="7" dur="500"/>
                                        <p:tgtEl>
                                          <p:spTgt spid="9953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95341"/>
                                        </p:tgtEl>
                                        <p:attrNameLst>
                                          <p:attrName>style.visibility</p:attrName>
                                        </p:attrNameLst>
                                      </p:cBhvr>
                                      <p:to>
                                        <p:strVal val="visible"/>
                                      </p:to>
                                    </p:set>
                                    <p:animEffect transition="in" filter="dissolve">
                                      <p:cBhvr>
                                        <p:cTn id="10" dur="500"/>
                                        <p:tgtEl>
                                          <p:spTgt spid="99534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95352"/>
                                        </p:tgtEl>
                                        <p:attrNameLst>
                                          <p:attrName>style.visibility</p:attrName>
                                        </p:attrNameLst>
                                      </p:cBhvr>
                                      <p:to>
                                        <p:strVal val="visible"/>
                                      </p:to>
                                    </p:set>
                                    <p:animEffect transition="in" filter="dissolve">
                                      <p:cBhvr>
                                        <p:cTn id="13" dur="500"/>
                                        <p:tgtEl>
                                          <p:spTgt spid="99535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95343"/>
                                        </p:tgtEl>
                                        <p:attrNameLst>
                                          <p:attrName>style.visibility</p:attrName>
                                        </p:attrNameLst>
                                      </p:cBhvr>
                                      <p:to>
                                        <p:strVal val="visible"/>
                                      </p:to>
                                    </p:set>
                                    <p:animEffect transition="in" filter="dissolve">
                                      <p:cBhvr>
                                        <p:cTn id="18" dur="500"/>
                                        <p:tgtEl>
                                          <p:spTgt spid="99534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995344"/>
                                        </p:tgtEl>
                                        <p:attrNameLst>
                                          <p:attrName>style.visibility</p:attrName>
                                        </p:attrNameLst>
                                      </p:cBhvr>
                                      <p:to>
                                        <p:strVal val="visible"/>
                                      </p:to>
                                    </p:set>
                                    <p:animEffect transition="in" filter="dissolve">
                                      <p:cBhvr>
                                        <p:cTn id="23" dur="500"/>
                                        <p:tgtEl>
                                          <p:spTgt spid="995344"/>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995345"/>
                                        </p:tgtEl>
                                        <p:attrNameLst>
                                          <p:attrName>style.visibility</p:attrName>
                                        </p:attrNameLst>
                                      </p:cBhvr>
                                      <p:to>
                                        <p:strVal val="visible"/>
                                      </p:to>
                                    </p:set>
                                    <p:anim calcmode="lin" valueType="num">
                                      <p:cBhvr>
                                        <p:cTn id="28" dur="1000" fill="hold"/>
                                        <p:tgtEl>
                                          <p:spTgt spid="995345"/>
                                        </p:tgtEl>
                                        <p:attrNameLst>
                                          <p:attrName>ppt_w</p:attrName>
                                        </p:attrNameLst>
                                      </p:cBhvr>
                                      <p:tavLst>
                                        <p:tav tm="0">
                                          <p:val>
                                            <p:strVal val="#ppt_w*0.70"/>
                                          </p:val>
                                        </p:tav>
                                        <p:tav tm="100000">
                                          <p:val>
                                            <p:strVal val="#ppt_w"/>
                                          </p:val>
                                        </p:tav>
                                      </p:tavLst>
                                    </p:anim>
                                    <p:anim calcmode="lin" valueType="num">
                                      <p:cBhvr>
                                        <p:cTn id="29" dur="1000" fill="hold"/>
                                        <p:tgtEl>
                                          <p:spTgt spid="995345"/>
                                        </p:tgtEl>
                                        <p:attrNameLst>
                                          <p:attrName>ppt_h</p:attrName>
                                        </p:attrNameLst>
                                      </p:cBhvr>
                                      <p:tavLst>
                                        <p:tav tm="0">
                                          <p:val>
                                            <p:strVal val="#ppt_h"/>
                                          </p:val>
                                        </p:tav>
                                        <p:tav tm="100000">
                                          <p:val>
                                            <p:strVal val="#ppt_h"/>
                                          </p:val>
                                        </p:tav>
                                      </p:tavLst>
                                    </p:anim>
                                    <p:animEffect transition="in" filter="fade">
                                      <p:cBhvr>
                                        <p:cTn id="30" dur="1000"/>
                                        <p:tgtEl>
                                          <p:spTgt spid="995345"/>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995347"/>
                                        </p:tgtEl>
                                        <p:attrNameLst>
                                          <p:attrName>style.visibility</p:attrName>
                                        </p:attrNameLst>
                                      </p:cBhvr>
                                      <p:to>
                                        <p:strVal val="visible"/>
                                      </p:to>
                                    </p:set>
                                    <p:animEffect transition="in" filter="dissolve">
                                      <p:cBhvr>
                                        <p:cTn id="35" dur="500"/>
                                        <p:tgtEl>
                                          <p:spTgt spid="995347"/>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995348"/>
                                        </p:tgtEl>
                                        <p:attrNameLst>
                                          <p:attrName>style.visibility</p:attrName>
                                        </p:attrNameLst>
                                      </p:cBhvr>
                                      <p:to>
                                        <p:strVal val="visible"/>
                                      </p:to>
                                    </p:set>
                                    <p:animEffect transition="in" filter="dissolve">
                                      <p:cBhvr>
                                        <p:cTn id="40" dur="500"/>
                                        <p:tgtEl>
                                          <p:spTgt spid="995348"/>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95349"/>
                                        </p:tgtEl>
                                        <p:attrNameLst>
                                          <p:attrName>style.visibility</p:attrName>
                                        </p:attrNameLst>
                                      </p:cBhvr>
                                      <p:to>
                                        <p:strVal val="visible"/>
                                      </p:to>
                                    </p:set>
                                    <p:animEffect transition="in" filter="dissolve">
                                      <p:cBhvr>
                                        <p:cTn id="45" dur="500"/>
                                        <p:tgtEl>
                                          <p:spTgt spid="995349"/>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995354"/>
                                        </p:tgtEl>
                                        <p:attrNameLst>
                                          <p:attrName>style.visibility</p:attrName>
                                        </p:attrNameLst>
                                      </p:cBhvr>
                                      <p:to>
                                        <p:strVal val="visible"/>
                                      </p:to>
                                    </p:set>
                                    <p:animEffect transition="in" filter="dissolve">
                                      <p:cBhvr>
                                        <p:cTn id="50" dur="500"/>
                                        <p:tgtEl>
                                          <p:spTgt spid="995354"/>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995351"/>
                                        </p:tgtEl>
                                        <p:attrNameLst>
                                          <p:attrName>style.visibility</p:attrName>
                                        </p:attrNameLst>
                                      </p:cBhvr>
                                      <p:to>
                                        <p:strVal val="visible"/>
                                      </p:to>
                                    </p:set>
                                    <p:animEffect transition="in" filter="dissolve">
                                      <p:cBhvr>
                                        <p:cTn id="55" dur="500"/>
                                        <p:tgtEl>
                                          <p:spTgt spid="995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5341" grpId="0"/>
      <p:bldP spid="995342" grpId="0"/>
      <p:bldP spid="995343" grpId="0"/>
      <p:bldP spid="995344" grpId="0"/>
      <p:bldP spid="995345" grpId="0"/>
      <p:bldP spid="995347" grpId="0"/>
      <p:bldP spid="995348" grpId="0"/>
      <p:bldP spid="995349" grpId="0"/>
      <p:bldP spid="995351" grpId="0"/>
      <p:bldP spid="995352" grpId="0"/>
      <p:bldP spid="99535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1EB796A1-EBC2-4D58-93F6-BE35E5B10BE0}" type="slidenum">
              <a:rPr lang="en-US" smtClean="0">
                <a:solidFill>
                  <a:schemeClr val="tx2"/>
                </a:solidFill>
                <a:latin typeface="Arial" pitchFamily="34" charset="0"/>
                <a:ea typeface="+mn-ea"/>
                <a:cs typeface="+mn-cs"/>
              </a:rPr>
              <a:pPr algn="r">
                <a:defRPr/>
              </a:pPr>
              <a:t>37</a:t>
            </a:fld>
            <a:endParaRPr lang="en-US" smtClean="0">
              <a:solidFill>
                <a:schemeClr val="tx2"/>
              </a:solidFill>
              <a:latin typeface="Arial" pitchFamily="34" charset="0"/>
              <a:ea typeface="+mn-ea"/>
              <a:cs typeface="+mn-cs"/>
            </a:endParaRPr>
          </a:p>
        </p:txBody>
      </p:sp>
      <p:sp>
        <p:nvSpPr>
          <p:cNvPr id="22531" name="Rectangle 2"/>
          <p:cNvSpPr>
            <a:spLocks noChangeArrowheads="1"/>
          </p:cNvSpPr>
          <p:nvPr/>
        </p:nvSpPr>
        <p:spPr bwMode="auto">
          <a:xfrm>
            <a:off x="685800" y="1143000"/>
            <a:ext cx="8001000" cy="54864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2532" name="Text Box 3"/>
          <p:cNvSpPr txBox="1">
            <a:spLocks noChangeArrowheads="1"/>
          </p:cNvSpPr>
          <p:nvPr/>
        </p:nvSpPr>
        <p:spPr bwMode="auto">
          <a:xfrm>
            <a:off x="4724400" y="5297488"/>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a:p>
        </p:txBody>
      </p:sp>
      <p:sp>
        <p:nvSpPr>
          <p:cNvPr id="22533" name="Oval 4"/>
          <p:cNvSpPr>
            <a:spLocks noChangeArrowheads="1"/>
          </p:cNvSpPr>
          <p:nvPr/>
        </p:nvSpPr>
        <p:spPr bwMode="auto">
          <a:xfrm>
            <a:off x="838200" y="5791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997381" name="Rectangle 5"/>
          <p:cNvSpPr>
            <a:spLocks noChangeArrowheads="1"/>
          </p:cNvSpPr>
          <p:nvPr/>
        </p:nvSpPr>
        <p:spPr bwMode="auto">
          <a:xfrm>
            <a:off x="1143000" y="1752600"/>
            <a:ext cx="7543800" cy="3786188"/>
          </a:xfrm>
          <a:prstGeom prst="rect">
            <a:avLst/>
          </a:prstGeom>
          <a:noFill/>
          <a:ln w="9525">
            <a:noFill/>
            <a:miter lim="800000"/>
            <a:headEnd/>
            <a:tailEnd/>
          </a:ln>
        </p:spPr>
        <p:txBody>
          <a:bodyPr>
            <a:spAutoFit/>
          </a:bodyPr>
          <a:lstStyle/>
          <a:p>
            <a:pPr>
              <a:spcBef>
                <a:spcPct val="30000"/>
              </a:spcBef>
            </a:pPr>
            <a:r>
              <a:rPr lang="en-US"/>
              <a:t>     </a:t>
            </a:r>
            <a:r>
              <a:rPr lang="en-US" sz="2000"/>
              <a:t>The fairytale, </a:t>
            </a:r>
            <a:r>
              <a:rPr lang="en-US" sz="2000" i="1"/>
              <a:t>Cinderella</a:t>
            </a:r>
            <a:r>
              <a:rPr lang="en-US" sz="2000"/>
              <a:t>, written by the Brothers Grimm, describes how a young girl’s life goes from rags to riches. Cinderella spent much of each day performing </a:t>
            </a:r>
            <a:r>
              <a:rPr lang="en-US" sz="2000" u="sng"/>
              <a:t>chores</a:t>
            </a:r>
            <a:r>
              <a:rPr lang="en-US" sz="2000"/>
              <a:t> for her mean stepmother and her two ugly stepsisters. A </a:t>
            </a:r>
            <a:r>
              <a:rPr lang="en-US" sz="2000" u="sng"/>
              <a:t>fairy godmother</a:t>
            </a:r>
            <a:r>
              <a:rPr lang="en-US" sz="2000"/>
              <a:t> arrived and granted Cinderella’s wish to attend the prince’s ball.  Dressed in a beautiful gown, Cinderella arrived at the ball and caught the attention of the prince.  They </a:t>
            </a:r>
            <a:r>
              <a:rPr lang="en-US" sz="2000" u="sng"/>
              <a:t>danced</a:t>
            </a:r>
            <a:r>
              <a:rPr lang="en-US" sz="2000"/>
              <a:t> much of the night, but when midnight came, Cinderella ran and lost her slipper.  The prince searched the kingdom and found that Cinderella’s foot </a:t>
            </a:r>
            <a:r>
              <a:rPr lang="en-US" sz="2000" u="sng"/>
              <a:t>fit</a:t>
            </a:r>
            <a:r>
              <a:rPr lang="en-US" sz="2000"/>
              <a:t> in the slipper.  To the surprise of the ugly stepsisters, the prince </a:t>
            </a:r>
            <a:r>
              <a:rPr lang="en-US" sz="2000" u="sng"/>
              <a:t>married</a:t>
            </a:r>
            <a:r>
              <a:rPr lang="en-US" sz="2000"/>
              <a:t> Cinderella, and they spent the rest of their life living happily ever after. </a:t>
            </a:r>
          </a:p>
        </p:txBody>
      </p:sp>
      <p:pic>
        <p:nvPicPr>
          <p:cNvPr id="22535" name="Picture 6" descr="MCj02510690000[1]"/>
          <p:cNvPicPr>
            <a:picLocks noChangeAspect="1" noChangeArrowheads="1"/>
          </p:cNvPicPr>
          <p:nvPr/>
        </p:nvPicPr>
        <p:blipFill>
          <a:blip r:embed="rId3" cstate="print"/>
          <a:srcRect/>
          <a:stretch>
            <a:fillRect/>
          </a:stretch>
        </p:blipFill>
        <p:spPr bwMode="auto">
          <a:xfrm>
            <a:off x="7391400" y="304800"/>
            <a:ext cx="1066800" cy="790575"/>
          </a:xfrm>
          <a:prstGeom prst="rect">
            <a:avLst/>
          </a:prstGeom>
          <a:noFill/>
          <a:ln w="9525">
            <a:noFill/>
            <a:miter lim="800000"/>
            <a:headEnd/>
            <a:tailEnd/>
          </a:ln>
        </p:spPr>
      </p:pic>
      <p:sp>
        <p:nvSpPr>
          <p:cNvPr id="22536" name="Oval 7"/>
          <p:cNvSpPr>
            <a:spLocks noChangeArrowheads="1"/>
          </p:cNvSpPr>
          <p:nvPr/>
        </p:nvSpPr>
        <p:spPr bwMode="auto">
          <a:xfrm>
            <a:off x="838200" y="1600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22537" name="Rectangle 8"/>
          <p:cNvSpPr>
            <a:spLocks noGrp="1" noChangeArrowheads="1"/>
          </p:cNvSpPr>
          <p:nvPr>
            <p:ph type="title"/>
          </p:nvPr>
        </p:nvSpPr>
        <p:spPr>
          <a:xfrm>
            <a:off x="609600" y="1143000"/>
            <a:ext cx="8229600" cy="1143000"/>
          </a:xfrm>
          <a:noFill/>
        </p:spPr>
        <p:txBody>
          <a:bodyPr anchor="t"/>
          <a:lstStyle/>
          <a:p>
            <a:pPr eaLnBrk="1" hangingPunct="1"/>
            <a:r>
              <a:rPr lang="en-US" sz="3400" i="1" smtClean="0"/>
              <a:t>Cinderella</a:t>
            </a:r>
            <a:r>
              <a:rPr lang="en-US" sz="3400" smtClean="0"/>
              <a:t>:  A Summary</a:t>
            </a:r>
          </a:p>
        </p:txBody>
      </p:sp>
      <p:sp>
        <p:nvSpPr>
          <p:cNvPr id="22538" name="Oval 9"/>
          <p:cNvSpPr>
            <a:spLocks noChangeArrowheads="1"/>
          </p:cNvSpPr>
          <p:nvPr/>
        </p:nvSpPr>
        <p:spPr bwMode="auto">
          <a:xfrm>
            <a:off x="838200" y="37338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97381"/>
                                        </p:tgtEl>
                                        <p:attrNameLst>
                                          <p:attrName>style.visibility</p:attrName>
                                        </p:attrNameLst>
                                      </p:cBhvr>
                                      <p:to>
                                        <p:strVal val="visible"/>
                                      </p:to>
                                    </p:set>
                                    <p:anim calcmode="lin" valueType="num">
                                      <p:cBhvr>
                                        <p:cTn id="7" dur="1000" fill="hold"/>
                                        <p:tgtEl>
                                          <p:spTgt spid="997381"/>
                                        </p:tgtEl>
                                        <p:attrNameLst>
                                          <p:attrName>ppt_w</p:attrName>
                                        </p:attrNameLst>
                                      </p:cBhvr>
                                      <p:tavLst>
                                        <p:tav tm="0">
                                          <p:val>
                                            <p:strVal val="#ppt_w*0.70"/>
                                          </p:val>
                                        </p:tav>
                                        <p:tav tm="100000">
                                          <p:val>
                                            <p:strVal val="#ppt_w"/>
                                          </p:val>
                                        </p:tav>
                                      </p:tavLst>
                                    </p:anim>
                                    <p:anim calcmode="lin" valueType="num">
                                      <p:cBhvr>
                                        <p:cTn id="8" dur="1000" fill="hold"/>
                                        <p:tgtEl>
                                          <p:spTgt spid="997381"/>
                                        </p:tgtEl>
                                        <p:attrNameLst>
                                          <p:attrName>ppt_h</p:attrName>
                                        </p:attrNameLst>
                                      </p:cBhvr>
                                      <p:tavLst>
                                        <p:tav tm="0">
                                          <p:val>
                                            <p:strVal val="#ppt_h"/>
                                          </p:val>
                                        </p:tav>
                                        <p:tav tm="100000">
                                          <p:val>
                                            <p:strVal val="#ppt_h"/>
                                          </p:val>
                                        </p:tav>
                                      </p:tavLst>
                                    </p:anim>
                                    <p:animEffect transition="in" filter="fade">
                                      <p:cBhvr>
                                        <p:cTn id="9" dur="1000"/>
                                        <p:tgtEl>
                                          <p:spTgt spid="997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738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Where is the conclusion?</a:t>
            </a:r>
          </a:p>
        </p:txBody>
      </p:sp>
      <p:sp>
        <p:nvSpPr>
          <p:cNvPr id="18435"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805FCA42-E24F-4DEC-AEED-082A12A89836}" type="slidenum">
              <a:rPr lang="en-US" smtClean="0">
                <a:solidFill>
                  <a:schemeClr val="tx2"/>
                </a:solidFill>
                <a:latin typeface="Arial" pitchFamily="34" charset="0"/>
                <a:ea typeface="+mn-ea"/>
                <a:cs typeface="+mn-cs"/>
              </a:rPr>
              <a:pPr algn="r">
                <a:defRPr/>
              </a:pPr>
              <a:t>38</a:t>
            </a:fld>
            <a:endParaRPr lang="en-US" smtClean="0">
              <a:solidFill>
                <a:schemeClr val="tx2"/>
              </a:solidFill>
              <a:latin typeface="Arial" pitchFamily="34" charset="0"/>
              <a:ea typeface="+mn-ea"/>
              <a:cs typeface="+mn-cs"/>
            </a:endParaRPr>
          </a:p>
        </p:txBody>
      </p:sp>
      <p:sp>
        <p:nvSpPr>
          <p:cNvPr id="6" name="Oval 5"/>
          <p:cNvSpPr/>
          <p:nvPr/>
        </p:nvSpPr>
        <p:spPr>
          <a:xfrm>
            <a:off x="1752600" y="2895600"/>
            <a:ext cx="5791200" cy="27432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dirty="0">
                <a:solidFill>
                  <a:srgbClr val="7030A0"/>
                </a:solidFill>
              </a:rPr>
              <a:t>Why summarize a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86E56D5C-7A90-4EE3-9FDA-1D306A635DF6}" type="slidenum">
              <a:rPr lang="en-US" smtClean="0">
                <a:solidFill>
                  <a:schemeClr val="tx2"/>
                </a:solidFill>
                <a:latin typeface="Arial" pitchFamily="34" charset="0"/>
                <a:ea typeface="+mn-ea"/>
                <a:cs typeface="+mn-cs"/>
              </a:rPr>
              <a:pPr algn="r">
                <a:defRPr/>
              </a:pPr>
              <a:t>39</a:t>
            </a:fld>
            <a:endParaRPr lang="en-US" smtClean="0">
              <a:solidFill>
                <a:schemeClr val="tx2"/>
              </a:solidFill>
              <a:latin typeface="Arial" pitchFamily="34" charset="0"/>
              <a:ea typeface="+mn-ea"/>
              <a:cs typeface="+mn-cs"/>
            </a:endParaRPr>
          </a:p>
        </p:txBody>
      </p:sp>
      <p:sp>
        <p:nvSpPr>
          <p:cNvPr id="24579" name="Title 1"/>
          <p:cNvSpPr>
            <a:spLocks noGrp="1"/>
          </p:cNvSpPr>
          <p:nvPr>
            <p:ph type="title"/>
          </p:nvPr>
        </p:nvSpPr>
        <p:spPr/>
        <p:txBody>
          <a:bodyPr/>
          <a:lstStyle/>
          <a:p>
            <a:r>
              <a:rPr lang="en-US" smtClean="0"/>
              <a:t>7</a:t>
            </a:r>
            <a:r>
              <a:rPr lang="en-US" baseline="30000" smtClean="0"/>
              <a:t>th</a:t>
            </a:r>
            <a:r>
              <a:rPr lang="en-US" smtClean="0"/>
              <a:t> grade Summarization Question</a:t>
            </a:r>
          </a:p>
        </p:txBody>
      </p:sp>
      <p:sp>
        <p:nvSpPr>
          <p:cNvPr id="24580" name="Content Placeholder 2"/>
          <p:cNvSpPr>
            <a:spLocks noGrp="1"/>
          </p:cNvSpPr>
          <p:nvPr>
            <p:ph idx="1"/>
          </p:nvPr>
        </p:nvSpPr>
        <p:spPr>
          <a:xfrm>
            <a:off x="457200" y="2636838"/>
            <a:ext cx="8229600" cy="2163762"/>
          </a:xfrm>
        </p:spPr>
        <p:txBody>
          <a:bodyPr/>
          <a:lstStyle/>
          <a:p>
            <a:pPr>
              <a:buFont typeface="Wingdings" pitchFamily="2" charset="2"/>
              <a:buNone/>
            </a:pPr>
            <a:r>
              <a:rPr lang="en-US" smtClean="0"/>
              <a:t>    In the second paragraph of the article, the author states her opinion about wolves. Restate her opinion in your own words.</a:t>
            </a:r>
          </a:p>
        </p:txBody>
      </p:sp>
      <p:pic>
        <p:nvPicPr>
          <p:cNvPr id="24581" name="Picture 2"/>
          <p:cNvPicPr>
            <a:picLocks noChangeAspect="1" noChangeArrowheads="1"/>
          </p:cNvPicPr>
          <p:nvPr/>
        </p:nvPicPr>
        <p:blipFill>
          <a:blip r:embed="rId3" cstate="print"/>
          <a:srcRect/>
          <a:stretch>
            <a:fillRect/>
          </a:stretch>
        </p:blipFill>
        <p:spPr bwMode="auto">
          <a:xfrm>
            <a:off x="5715000" y="3733800"/>
            <a:ext cx="2300288" cy="2676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006ED2C4-10D6-4997-ACE3-F4A8033DE349}" type="slidenum">
              <a:rPr lang="en-US" smtClean="0">
                <a:solidFill>
                  <a:schemeClr val="tx2"/>
                </a:solidFill>
                <a:latin typeface="Arial" pitchFamily="34" charset="0"/>
                <a:ea typeface="+mn-ea"/>
                <a:cs typeface="+mn-cs"/>
              </a:rPr>
              <a:pPr algn="r">
                <a:defRPr/>
              </a:pPr>
              <a:t>40</a:t>
            </a:fld>
            <a:endParaRPr lang="en-US" smtClean="0">
              <a:solidFill>
                <a:schemeClr val="tx2"/>
              </a:solidFill>
              <a:latin typeface="Arial" pitchFamily="34" charset="0"/>
              <a:ea typeface="+mn-ea"/>
              <a:cs typeface="+mn-cs"/>
            </a:endParaRPr>
          </a:p>
        </p:txBody>
      </p:sp>
      <p:sp>
        <p:nvSpPr>
          <p:cNvPr id="25603" name="Rectangle 2"/>
          <p:cNvSpPr>
            <a:spLocks noChangeArrowheads="1"/>
          </p:cNvSpPr>
          <p:nvPr/>
        </p:nvSpPr>
        <p:spPr bwMode="auto">
          <a:xfrm>
            <a:off x="533400" y="2057400"/>
            <a:ext cx="7848600" cy="42672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5604" name="Text Box 4"/>
          <p:cNvSpPr txBox="1">
            <a:spLocks noChangeArrowheads="1"/>
          </p:cNvSpPr>
          <p:nvPr/>
        </p:nvSpPr>
        <p:spPr bwMode="auto">
          <a:xfrm>
            <a:off x="1227138" y="2057400"/>
            <a:ext cx="4602162" cy="457200"/>
          </a:xfrm>
          <a:prstGeom prst="rect">
            <a:avLst/>
          </a:prstGeom>
          <a:noFill/>
          <a:ln w="9525" algn="ctr">
            <a:noFill/>
            <a:miter lim="800000"/>
            <a:headEnd/>
            <a:tailEnd/>
          </a:ln>
        </p:spPr>
        <p:txBody>
          <a:bodyPr wrap="none">
            <a:spAutoFit/>
          </a:bodyPr>
          <a:lstStyle/>
          <a:p>
            <a:r>
              <a:rPr lang="en-US" sz="2400"/>
              <a:t>Write a 3 part summary sentence.</a:t>
            </a:r>
          </a:p>
        </p:txBody>
      </p:sp>
      <p:sp>
        <p:nvSpPr>
          <p:cNvPr id="25605" name="Text Box 5"/>
          <p:cNvSpPr txBox="1">
            <a:spLocks noChangeArrowheads="1"/>
          </p:cNvSpPr>
          <p:nvPr/>
        </p:nvSpPr>
        <p:spPr bwMode="auto">
          <a:xfrm>
            <a:off x="1239838" y="2528888"/>
            <a:ext cx="1765300" cy="366712"/>
          </a:xfrm>
          <a:prstGeom prst="rect">
            <a:avLst/>
          </a:prstGeom>
          <a:noFill/>
          <a:ln w="9525" algn="ctr">
            <a:noFill/>
            <a:miter lim="800000"/>
            <a:headEnd/>
            <a:tailEnd/>
          </a:ln>
        </p:spPr>
        <p:txBody>
          <a:bodyPr wrap="none">
            <a:spAutoFit/>
          </a:bodyPr>
          <a:lstStyle/>
          <a:p>
            <a:pPr algn="ctr"/>
            <a:r>
              <a:rPr lang="en-US"/>
              <a:t>Identify the item.</a:t>
            </a:r>
          </a:p>
        </p:txBody>
      </p:sp>
      <p:sp>
        <p:nvSpPr>
          <p:cNvPr id="25606" name="Text Box 6"/>
          <p:cNvSpPr txBox="1">
            <a:spLocks noChangeArrowheads="1"/>
          </p:cNvSpPr>
          <p:nvPr/>
        </p:nvSpPr>
        <p:spPr bwMode="auto">
          <a:xfrm>
            <a:off x="3924300" y="2528888"/>
            <a:ext cx="698500" cy="366712"/>
          </a:xfrm>
          <a:prstGeom prst="rect">
            <a:avLst/>
          </a:prstGeom>
          <a:noFill/>
          <a:ln w="9525" algn="ctr">
            <a:noFill/>
            <a:miter lim="800000"/>
            <a:headEnd/>
            <a:tailEnd/>
          </a:ln>
        </p:spPr>
        <p:txBody>
          <a:bodyPr wrap="none">
            <a:spAutoFit/>
          </a:bodyPr>
          <a:lstStyle/>
          <a:p>
            <a:pPr algn="ctr"/>
            <a:r>
              <a:rPr lang="en-US"/>
              <a:t>Verb </a:t>
            </a:r>
          </a:p>
        </p:txBody>
      </p:sp>
      <p:sp>
        <p:nvSpPr>
          <p:cNvPr id="25607" name="Text Box 7"/>
          <p:cNvSpPr txBox="1">
            <a:spLocks noChangeArrowheads="1"/>
          </p:cNvSpPr>
          <p:nvPr/>
        </p:nvSpPr>
        <p:spPr bwMode="auto">
          <a:xfrm>
            <a:off x="5646738" y="2528888"/>
            <a:ext cx="2362200" cy="366712"/>
          </a:xfrm>
          <a:prstGeom prst="rect">
            <a:avLst/>
          </a:prstGeom>
          <a:noFill/>
          <a:ln w="9525" algn="ctr">
            <a:noFill/>
            <a:miter lim="800000"/>
            <a:headEnd/>
            <a:tailEnd/>
          </a:ln>
        </p:spPr>
        <p:txBody>
          <a:bodyPr>
            <a:spAutoFit/>
          </a:bodyPr>
          <a:lstStyle/>
          <a:p>
            <a:pPr algn="ctr"/>
            <a:r>
              <a:rPr lang="en-US"/>
              <a:t>Finish your thought.</a:t>
            </a:r>
          </a:p>
        </p:txBody>
      </p:sp>
      <p:sp>
        <p:nvSpPr>
          <p:cNvPr id="25608" name="Text Box 8"/>
          <p:cNvSpPr txBox="1">
            <a:spLocks noChangeArrowheads="1"/>
          </p:cNvSpPr>
          <p:nvPr/>
        </p:nvSpPr>
        <p:spPr bwMode="auto">
          <a:xfrm>
            <a:off x="1239838" y="3733800"/>
            <a:ext cx="6769100" cy="457200"/>
          </a:xfrm>
          <a:prstGeom prst="rect">
            <a:avLst/>
          </a:prstGeom>
          <a:noFill/>
          <a:ln w="9525" algn="ctr">
            <a:noFill/>
            <a:miter lim="800000"/>
            <a:headEnd/>
            <a:tailEnd/>
          </a:ln>
        </p:spPr>
        <p:txBody>
          <a:bodyPr>
            <a:spAutoFit/>
          </a:bodyPr>
          <a:lstStyle/>
          <a:p>
            <a:r>
              <a:rPr lang="en-US" sz="2400"/>
              <a:t>Copy the sentence so it looks like a real sentence.</a:t>
            </a:r>
          </a:p>
        </p:txBody>
      </p:sp>
      <p:sp>
        <p:nvSpPr>
          <p:cNvPr id="25609" name="Text Box 9"/>
          <p:cNvSpPr txBox="1">
            <a:spLocks noChangeArrowheads="1"/>
          </p:cNvSpPr>
          <p:nvPr/>
        </p:nvSpPr>
        <p:spPr bwMode="auto">
          <a:xfrm>
            <a:off x="1192213" y="4800600"/>
            <a:ext cx="2316162" cy="457200"/>
          </a:xfrm>
          <a:prstGeom prst="rect">
            <a:avLst/>
          </a:prstGeom>
          <a:noFill/>
          <a:ln w="9525" algn="ctr">
            <a:noFill/>
            <a:miter lim="800000"/>
            <a:headEnd/>
            <a:tailEnd/>
          </a:ln>
        </p:spPr>
        <p:txBody>
          <a:bodyPr wrap="none">
            <a:spAutoFit/>
          </a:bodyPr>
          <a:lstStyle/>
          <a:p>
            <a:r>
              <a:rPr lang="en-US" sz="2000"/>
              <a:t>  </a:t>
            </a:r>
            <a:r>
              <a:rPr lang="en-US" sz="2400"/>
              <a:t>Write the facts.</a:t>
            </a:r>
          </a:p>
        </p:txBody>
      </p:sp>
      <p:sp>
        <p:nvSpPr>
          <p:cNvPr id="25610" name="Rectangle 10"/>
          <p:cNvSpPr>
            <a:spLocks noChangeArrowheads="1"/>
          </p:cNvSpPr>
          <p:nvPr/>
        </p:nvSpPr>
        <p:spPr bwMode="auto">
          <a:xfrm>
            <a:off x="1455738" y="53340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grpSp>
        <p:nvGrpSpPr>
          <p:cNvPr id="2" name="Group 25"/>
          <p:cNvGrpSpPr>
            <a:grpSpLocks noChangeAspect="1"/>
          </p:cNvGrpSpPr>
          <p:nvPr/>
        </p:nvGrpSpPr>
        <p:grpSpPr bwMode="auto">
          <a:xfrm rot="2515032">
            <a:off x="236538" y="3124200"/>
            <a:ext cx="938212" cy="1066800"/>
            <a:chOff x="2651" y="1873"/>
            <a:chExt cx="457" cy="574"/>
          </a:xfrm>
        </p:grpSpPr>
        <p:sp>
          <p:nvSpPr>
            <p:cNvPr id="25641" name="AutoShape 26"/>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5642" name="Freeform 2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5643" name="Freeform 2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5644" name="Freeform 2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5645" name="Freeform 3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5646" name="Freeform 3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5647" name="Freeform 3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5648" name="Freeform 3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5649" name="Freeform 3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5650" name="Freeform 3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5651" name="Freeform 3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5652" name="Freeform 3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5653" name="Freeform 3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3" name="Group 39"/>
          <p:cNvGrpSpPr>
            <a:grpSpLocks noChangeAspect="1"/>
          </p:cNvGrpSpPr>
          <p:nvPr/>
        </p:nvGrpSpPr>
        <p:grpSpPr bwMode="auto">
          <a:xfrm rot="2398565">
            <a:off x="236538" y="4267200"/>
            <a:ext cx="938212" cy="1066800"/>
            <a:chOff x="2651" y="1873"/>
            <a:chExt cx="457" cy="574"/>
          </a:xfrm>
        </p:grpSpPr>
        <p:sp>
          <p:nvSpPr>
            <p:cNvPr id="25628" name="AutoShape 40"/>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5629" name="Freeform 41"/>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5630" name="Freeform 42"/>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5631" name="Freeform 43"/>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5632" name="Freeform 44"/>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5633" name="Freeform 45"/>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5634" name="Freeform 46"/>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5635" name="Freeform 47"/>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5636" name="Freeform 48"/>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5637" name="Freeform 49"/>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5638" name="Freeform 50"/>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5639" name="Freeform 51"/>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5640" name="Freeform 52"/>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sp>
        <p:nvSpPr>
          <p:cNvPr id="25613" name="Rectangle 53"/>
          <p:cNvSpPr>
            <a:spLocks noChangeArrowheads="1"/>
          </p:cNvSpPr>
          <p:nvPr/>
        </p:nvSpPr>
        <p:spPr bwMode="auto">
          <a:xfrm>
            <a:off x="1455738" y="55626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5614" name="Rectangle 54"/>
          <p:cNvSpPr>
            <a:spLocks noChangeArrowheads="1"/>
          </p:cNvSpPr>
          <p:nvPr/>
        </p:nvSpPr>
        <p:spPr bwMode="auto">
          <a:xfrm>
            <a:off x="1455738" y="57912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5615" name="Line 56"/>
          <p:cNvSpPr>
            <a:spLocks noChangeShapeType="1"/>
          </p:cNvSpPr>
          <p:nvPr/>
        </p:nvSpPr>
        <p:spPr bwMode="auto">
          <a:xfrm>
            <a:off x="1303338" y="2895600"/>
            <a:ext cx="6400800" cy="0"/>
          </a:xfrm>
          <a:prstGeom prst="line">
            <a:avLst/>
          </a:prstGeom>
          <a:noFill/>
          <a:ln w="19050">
            <a:solidFill>
              <a:schemeClr val="tx1"/>
            </a:solidFill>
            <a:round/>
            <a:headEnd/>
            <a:tailEnd/>
          </a:ln>
        </p:spPr>
        <p:txBody>
          <a:bodyPr wrap="none" anchor="ctr"/>
          <a:lstStyle/>
          <a:p>
            <a:endParaRPr lang="en-US"/>
          </a:p>
        </p:txBody>
      </p:sp>
      <p:sp>
        <p:nvSpPr>
          <p:cNvPr id="25616" name="Line 57"/>
          <p:cNvSpPr>
            <a:spLocks noChangeShapeType="1"/>
          </p:cNvSpPr>
          <p:nvPr/>
        </p:nvSpPr>
        <p:spPr bwMode="auto">
          <a:xfrm>
            <a:off x="3436938" y="2895600"/>
            <a:ext cx="0" cy="685800"/>
          </a:xfrm>
          <a:prstGeom prst="line">
            <a:avLst/>
          </a:prstGeom>
          <a:noFill/>
          <a:ln w="9525">
            <a:solidFill>
              <a:schemeClr val="tx1"/>
            </a:solidFill>
            <a:round/>
            <a:headEnd/>
            <a:tailEnd/>
          </a:ln>
        </p:spPr>
        <p:txBody>
          <a:bodyPr wrap="none" anchor="ctr"/>
          <a:lstStyle/>
          <a:p>
            <a:endParaRPr lang="en-US"/>
          </a:p>
        </p:txBody>
      </p:sp>
      <p:sp>
        <p:nvSpPr>
          <p:cNvPr id="25617" name="Line 58"/>
          <p:cNvSpPr>
            <a:spLocks noChangeShapeType="1"/>
          </p:cNvSpPr>
          <p:nvPr/>
        </p:nvSpPr>
        <p:spPr bwMode="auto">
          <a:xfrm>
            <a:off x="5265738" y="2895600"/>
            <a:ext cx="0" cy="685800"/>
          </a:xfrm>
          <a:prstGeom prst="line">
            <a:avLst/>
          </a:prstGeom>
          <a:noFill/>
          <a:ln w="9525">
            <a:solidFill>
              <a:schemeClr val="tx1"/>
            </a:solidFill>
            <a:round/>
            <a:headEnd/>
            <a:tailEnd/>
          </a:ln>
        </p:spPr>
        <p:txBody>
          <a:bodyPr wrap="none" anchor="ctr"/>
          <a:lstStyle/>
          <a:p>
            <a:endParaRPr lang="en-US"/>
          </a:p>
        </p:txBody>
      </p:sp>
      <p:sp>
        <p:nvSpPr>
          <p:cNvPr id="25618" name="Title 1"/>
          <p:cNvSpPr>
            <a:spLocks noGrp="1"/>
          </p:cNvSpPr>
          <p:nvPr>
            <p:ph type="title"/>
          </p:nvPr>
        </p:nvSpPr>
        <p:spPr>
          <a:xfrm>
            <a:off x="457200" y="152400"/>
            <a:ext cx="8229600" cy="838200"/>
          </a:xfrm>
        </p:spPr>
        <p:txBody>
          <a:bodyPr/>
          <a:lstStyle/>
          <a:p>
            <a:r>
              <a:rPr lang="en-US" dirty="0" smtClean="0"/>
              <a:t>Summary Plan</a:t>
            </a:r>
          </a:p>
        </p:txBody>
      </p:sp>
      <p:sp>
        <p:nvSpPr>
          <p:cNvPr id="25619" name="TextBox 48"/>
          <p:cNvSpPr txBox="1">
            <a:spLocks noChangeArrowheads="1"/>
          </p:cNvSpPr>
          <p:nvPr/>
        </p:nvSpPr>
        <p:spPr bwMode="auto">
          <a:xfrm>
            <a:off x="1219200" y="2971800"/>
            <a:ext cx="2133600" cy="830263"/>
          </a:xfrm>
          <a:prstGeom prst="rect">
            <a:avLst/>
          </a:prstGeom>
          <a:noFill/>
          <a:ln w="9525">
            <a:noFill/>
            <a:miter lim="800000"/>
            <a:headEnd/>
            <a:tailEnd/>
          </a:ln>
        </p:spPr>
        <p:txBody>
          <a:bodyPr>
            <a:spAutoFit/>
          </a:bodyPr>
          <a:lstStyle/>
          <a:p>
            <a:r>
              <a:rPr lang="en-US" sz="1600">
                <a:solidFill>
                  <a:srgbClr val="00B050"/>
                </a:solidFill>
              </a:rPr>
              <a:t>Wolves</a:t>
            </a:r>
          </a:p>
          <a:p>
            <a:r>
              <a:rPr lang="en-US" sz="1600">
                <a:solidFill>
                  <a:srgbClr val="00B050"/>
                </a:solidFill>
              </a:rPr>
              <a:t>Opinion </a:t>
            </a:r>
          </a:p>
          <a:p>
            <a:r>
              <a:rPr lang="en-US" sz="1600">
                <a:solidFill>
                  <a:srgbClr val="00B050"/>
                </a:solidFill>
              </a:rPr>
              <a:t>Myth Busting  </a:t>
            </a:r>
          </a:p>
        </p:txBody>
      </p:sp>
      <p:sp>
        <p:nvSpPr>
          <p:cNvPr id="25620" name="TextBox 49"/>
          <p:cNvSpPr txBox="1">
            <a:spLocks noChangeArrowheads="1"/>
          </p:cNvSpPr>
          <p:nvPr/>
        </p:nvSpPr>
        <p:spPr bwMode="auto">
          <a:xfrm>
            <a:off x="3505200" y="2971800"/>
            <a:ext cx="1600200" cy="369888"/>
          </a:xfrm>
          <a:prstGeom prst="rect">
            <a:avLst/>
          </a:prstGeom>
          <a:noFill/>
          <a:ln w="9525">
            <a:noFill/>
            <a:miter lim="800000"/>
            <a:headEnd/>
            <a:tailEnd/>
          </a:ln>
        </p:spPr>
        <p:txBody>
          <a:bodyPr>
            <a:spAutoFit/>
          </a:bodyPr>
          <a:lstStyle/>
          <a:p>
            <a:r>
              <a:rPr lang="en-US" sz="1600">
                <a:solidFill>
                  <a:srgbClr val="00B050"/>
                </a:solidFill>
              </a:rPr>
              <a:t>Claims</a:t>
            </a:r>
            <a:r>
              <a:rPr lang="en-US">
                <a:solidFill>
                  <a:srgbClr val="00B050"/>
                </a:solidFill>
              </a:rPr>
              <a:t> </a:t>
            </a:r>
            <a:r>
              <a:rPr lang="en-US"/>
              <a:t> </a:t>
            </a:r>
          </a:p>
        </p:txBody>
      </p:sp>
      <p:sp>
        <p:nvSpPr>
          <p:cNvPr id="25621" name="TextBox 50"/>
          <p:cNvSpPr txBox="1">
            <a:spLocks noChangeArrowheads="1"/>
          </p:cNvSpPr>
          <p:nvPr/>
        </p:nvSpPr>
        <p:spPr bwMode="auto">
          <a:xfrm>
            <a:off x="5410200" y="2971800"/>
            <a:ext cx="2286000" cy="584200"/>
          </a:xfrm>
          <a:prstGeom prst="rect">
            <a:avLst/>
          </a:prstGeom>
          <a:noFill/>
          <a:ln w="9525">
            <a:noFill/>
            <a:miter lim="800000"/>
            <a:headEnd/>
            <a:tailEnd/>
          </a:ln>
        </p:spPr>
        <p:txBody>
          <a:bodyPr>
            <a:spAutoFit/>
          </a:bodyPr>
          <a:lstStyle/>
          <a:p>
            <a:r>
              <a:rPr lang="en-US" sz="1600">
                <a:solidFill>
                  <a:srgbClr val="00B050"/>
                </a:solidFill>
              </a:rPr>
              <a:t>Wolves are portrayed incorrectly in stories </a:t>
            </a:r>
          </a:p>
        </p:txBody>
      </p:sp>
      <p:sp>
        <p:nvSpPr>
          <p:cNvPr id="25622" name="TextBox 53"/>
          <p:cNvSpPr txBox="1">
            <a:spLocks noChangeArrowheads="1"/>
          </p:cNvSpPr>
          <p:nvPr/>
        </p:nvSpPr>
        <p:spPr bwMode="auto">
          <a:xfrm>
            <a:off x="1219200" y="4343400"/>
            <a:ext cx="7162800" cy="862013"/>
          </a:xfrm>
          <a:prstGeom prst="rect">
            <a:avLst/>
          </a:prstGeom>
          <a:noFill/>
          <a:ln w="9525">
            <a:noFill/>
            <a:miter lim="800000"/>
            <a:headEnd/>
            <a:tailEnd/>
          </a:ln>
        </p:spPr>
        <p:txBody>
          <a:bodyPr>
            <a:spAutoFit/>
          </a:bodyPr>
          <a:lstStyle/>
          <a:p>
            <a:r>
              <a:rPr lang="en-US" sz="1600">
                <a:solidFill>
                  <a:srgbClr val="00B050"/>
                </a:solidFill>
              </a:rPr>
              <a:t>The author, Ms. Macaulay, claims that wolves are portrayed incorrectly</a:t>
            </a:r>
          </a:p>
          <a:p>
            <a:r>
              <a:rPr lang="en-US" sz="1600">
                <a:solidFill>
                  <a:srgbClr val="00B050"/>
                </a:solidFill>
              </a:rPr>
              <a:t> in stories. </a:t>
            </a:r>
          </a:p>
          <a:p>
            <a:endParaRPr lang="en-US"/>
          </a:p>
        </p:txBody>
      </p:sp>
      <p:sp>
        <p:nvSpPr>
          <p:cNvPr id="25623" name="TextBox 54"/>
          <p:cNvSpPr txBox="1">
            <a:spLocks noChangeArrowheads="1"/>
          </p:cNvSpPr>
          <p:nvPr/>
        </p:nvSpPr>
        <p:spPr bwMode="auto">
          <a:xfrm>
            <a:off x="1752600" y="5181600"/>
            <a:ext cx="6553200" cy="1077913"/>
          </a:xfrm>
          <a:prstGeom prst="rect">
            <a:avLst/>
          </a:prstGeom>
          <a:noFill/>
          <a:ln w="9525">
            <a:noFill/>
            <a:miter lim="800000"/>
            <a:headEnd/>
            <a:tailEnd/>
          </a:ln>
        </p:spPr>
        <p:txBody>
          <a:bodyPr>
            <a:spAutoFit/>
          </a:bodyPr>
          <a:lstStyle/>
          <a:p>
            <a:pPr>
              <a:buFont typeface="Arial" pitchFamily="34" charset="0"/>
              <a:buChar char="•"/>
            </a:pPr>
            <a:r>
              <a:rPr lang="en-US" sz="1600">
                <a:solidFill>
                  <a:srgbClr val="00B050"/>
                </a:solidFill>
              </a:rPr>
              <a:t>Portrayal of wolves in children’s stories is unfair e.g. Little Red Riding Hood </a:t>
            </a:r>
          </a:p>
          <a:p>
            <a:pPr>
              <a:buFont typeface="Arial" pitchFamily="34" charset="0"/>
              <a:buChar char="•"/>
            </a:pPr>
            <a:r>
              <a:rPr lang="en-US" sz="1600">
                <a:solidFill>
                  <a:srgbClr val="00B050"/>
                </a:solidFill>
              </a:rPr>
              <a:t>Scientist study their behavior </a:t>
            </a:r>
          </a:p>
          <a:p>
            <a:pPr>
              <a:buFont typeface="Arial" pitchFamily="34" charset="0"/>
              <a:buChar char="•"/>
            </a:pPr>
            <a:r>
              <a:rPr lang="en-US" sz="1600">
                <a:solidFill>
                  <a:srgbClr val="00B050"/>
                </a:solidFill>
              </a:rPr>
              <a:t>Scientist have learned that wolves don’t behave like in the stories  </a:t>
            </a:r>
          </a:p>
        </p:txBody>
      </p:sp>
      <p:sp>
        <p:nvSpPr>
          <p:cNvPr id="25624" name="Text Box 35"/>
          <p:cNvSpPr txBox="1">
            <a:spLocks noChangeArrowheads="1"/>
          </p:cNvSpPr>
          <p:nvPr/>
        </p:nvSpPr>
        <p:spPr bwMode="auto">
          <a:xfrm>
            <a:off x="0" y="2819400"/>
            <a:ext cx="1119188" cy="422275"/>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1:</a:t>
            </a:r>
          </a:p>
        </p:txBody>
      </p:sp>
      <p:sp>
        <p:nvSpPr>
          <p:cNvPr id="25625" name="Text Box 35"/>
          <p:cNvSpPr txBox="1">
            <a:spLocks noChangeArrowheads="1"/>
          </p:cNvSpPr>
          <p:nvPr/>
        </p:nvSpPr>
        <p:spPr bwMode="auto">
          <a:xfrm>
            <a:off x="0" y="4343400"/>
            <a:ext cx="1038225" cy="400050"/>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2:</a:t>
            </a:r>
          </a:p>
        </p:txBody>
      </p:sp>
      <p:sp>
        <p:nvSpPr>
          <p:cNvPr id="25626" name="Text Box 35"/>
          <p:cNvSpPr txBox="1">
            <a:spLocks noChangeArrowheads="1"/>
          </p:cNvSpPr>
          <p:nvPr/>
        </p:nvSpPr>
        <p:spPr bwMode="auto">
          <a:xfrm>
            <a:off x="0" y="5562600"/>
            <a:ext cx="1038225" cy="400050"/>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3:</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304800"/>
            <a:ext cx="8229600" cy="685800"/>
          </a:xfrm>
        </p:spPr>
        <p:txBody>
          <a:bodyPr/>
          <a:lstStyle/>
          <a:p>
            <a:r>
              <a:rPr lang="en-US" dirty="0" smtClean="0"/>
              <a:t>Put it all together</a:t>
            </a:r>
          </a:p>
        </p:txBody>
      </p:sp>
      <p:sp>
        <p:nvSpPr>
          <p:cNvPr id="34819"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D352F0C-811C-4312-B775-8BF309C727A3}" type="slidenum">
              <a:rPr lang="en-US" smtClean="0">
                <a:solidFill>
                  <a:schemeClr val="tx2"/>
                </a:solidFill>
                <a:latin typeface="Arial" pitchFamily="34" charset="0"/>
                <a:ea typeface="+mn-ea"/>
                <a:cs typeface="+mn-cs"/>
              </a:rPr>
              <a:pPr algn="r">
                <a:defRPr/>
              </a:pPr>
              <a:t>41</a:t>
            </a:fld>
            <a:endParaRPr lang="en-US" smtClean="0">
              <a:solidFill>
                <a:schemeClr val="tx2"/>
              </a:solidFill>
              <a:latin typeface="Arial" pitchFamily="34" charset="0"/>
              <a:ea typeface="+mn-ea"/>
              <a:cs typeface="+mn-cs"/>
            </a:endParaRPr>
          </a:p>
        </p:txBody>
      </p:sp>
      <p:sp>
        <p:nvSpPr>
          <p:cNvPr id="26628" name="Rectangle 2"/>
          <p:cNvSpPr>
            <a:spLocks noChangeArrowheads="1"/>
          </p:cNvSpPr>
          <p:nvPr/>
        </p:nvSpPr>
        <p:spPr bwMode="auto">
          <a:xfrm>
            <a:off x="609600" y="1676400"/>
            <a:ext cx="8001000" cy="48768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6629" name="Text Box 3"/>
          <p:cNvSpPr txBox="1">
            <a:spLocks noChangeArrowheads="1"/>
          </p:cNvSpPr>
          <p:nvPr/>
        </p:nvSpPr>
        <p:spPr bwMode="auto">
          <a:xfrm>
            <a:off x="4724400" y="5297488"/>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a:p>
        </p:txBody>
      </p:sp>
      <p:sp>
        <p:nvSpPr>
          <p:cNvPr id="26630" name="Oval 4"/>
          <p:cNvSpPr>
            <a:spLocks noChangeArrowheads="1"/>
          </p:cNvSpPr>
          <p:nvPr/>
        </p:nvSpPr>
        <p:spPr bwMode="auto">
          <a:xfrm>
            <a:off x="838200" y="5791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 name="Rectangle 5"/>
          <p:cNvSpPr>
            <a:spLocks noChangeArrowheads="1"/>
          </p:cNvSpPr>
          <p:nvPr/>
        </p:nvSpPr>
        <p:spPr bwMode="auto">
          <a:xfrm>
            <a:off x="1143000" y="2209800"/>
            <a:ext cx="7543800" cy="2986088"/>
          </a:xfrm>
          <a:prstGeom prst="rect">
            <a:avLst/>
          </a:prstGeom>
          <a:noFill/>
          <a:ln w="9525">
            <a:noFill/>
            <a:miter lim="800000"/>
            <a:headEnd/>
            <a:tailEnd/>
          </a:ln>
        </p:spPr>
        <p:txBody>
          <a:bodyPr>
            <a:spAutoFit/>
          </a:bodyPr>
          <a:lstStyle/>
          <a:p>
            <a:r>
              <a:rPr lang="en-US" sz="2000">
                <a:solidFill>
                  <a:srgbClr val="00B050"/>
                </a:solidFill>
              </a:rPr>
              <a:t>	</a:t>
            </a:r>
            <a:r>
              <a:rPr lang="en-US" sz="2800">
                <a:solidFill>
                  <a:srgbClr val="00B050"/>
                </a:solidFill>
              </a:rPr>
              <a:t>The author of this article, Ms. Macaulay, claims that wolves are portrayed incorrectly in stories.  Stories such as Little Red Riding Hood portray wolves as evil, however this is not true according to scientists who have been studying their behavior. </a:t>
            </a:r>
          </a:p>
          <a:p>
            <a:endParaRPr lang="en-US" sz="2000">
              <a:solidFill>
                <a:srgbClr val="00B050"/>
              </a:solidFill>
            </a:endParaRPr>
          </a:p>
        </p:txBody>
      </p:sp>
      <p:sp>
        <p:nvSpPr>
          <p:cNvPr id="26632" name="Oval 7"/>
          <p:cNvSpPr>
            <a:spLocks noChangeArrowheads="1"/>
          </p:cNvSpPr>
          <p:nvPr/>
        </p:nvSpPr>
        <p:spPr bwMode="auto">
          <a:xfrm>
            <a:off x="838200" y="19050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2" name="Rectangle 8"/>
          <p:cNvSpPr txBox="1">
            <a:spLocks noChangeArrowheads="1"/>
          </p:cNvSpPr>
          <p:nvPr/>
        </p:nvSpPr>
        <p:spPr bwMode="auto">
          <a:xfrm>
            <a:off x="685800" y="1600200"/>
            <a:ext cx="8229600" cy="1143000"/>
          </a:xfrm>
          <a:prstGeom prst="rect">
            <a:avLst/>
          </a:prstGeom>
          <a:noFill/>
          <a:ln w="9525">
            <a:noFill/>
            <a:miter lim="800000"/>
            <a:headEnd/>
            <a:tailEnd/>
          </a:ln>
        </p:spPr>
        <p:txBody>
          <a:bodyPr/>
          <a:lstStyle/>
          <a:p>
            <a:pPr algn="ctr">
              <a:defRPr/>
            </a:pPr>
            <a:r>
              <a:rPr lang="en-US" sz="3400" i="1" kern="0" dirty="0">
                <a:solidFill>
                  <a:srgbClr val="660066"/>
                </a:solidFill>
                <a:latin typeface="+mj-lt"/>
                <a:ea typeface="+mj-ea"/>
                <a:cs typeface="+mj-cs"/>
              </a:rPr>
              <a:t>Wolves Paragraph 2</a:t>
            </a:r>
            <a:r>
              <a:rPr lang="en-US" sz="3400" kern="0" dirty="0">
                <a:solidFill>
                  <a:srgbClr val="660066"/>
                </a:solidFill>
                <a:latin typeface="+mj-lt"/>
                <a:ea typeface="+mj-ea"/>
                <a:cs typeface="+mj-cs"/>
              </a:rPr>
              <a:t>:  A Summary</a:t>
            </a:r>
          </a:p>
        </p:txBody>
      </p:sp>
      <p:sp>
        <p:nvSpPr>
          <p:cNvPr id="26634" name="Oval 9"/>
          <p:cNvSpPr>
            <a:spLocks noChangeArrowheads="1"/>
          </p:cNvSpPr>
          <p:nvPr/>
        </p:nvSpPr>
        <p:spPr bwMode="auto">
          <a:xfrm>
            <a:off x="838200" y="3886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3600" smtClean="0"/>
              <a:t>Incorporating this Strategy into what you are already doing.</a:t>
            </a:r>
          </a:p>
        </p:txBody>
      </p:sp>
      <p:sp>
        <p:nvSpPr>
          <p:cNvPr id="20483"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4F04F3B2-D2EE-4420-89A3-E35BAF3E91BD}" type="slidenum">
              <a:rPr lang="en-US" smtClean="0">
                <a:solidFill>
                  <a:schemeClr val="tx2"/>
                </a:solidFill>
                <a:latin typeface="Arial" pitchFamily="34" charset="0"/>
                <a:ea typeface="+mn-ea"/>
                <a:cs typeface="+mn-cs"/>
              </a:rPr>
              <a:pPr algn="r">
                <a:defRPr/>
              </a:pPr>
              <a:t>42</a:t>
            </a:fld>
            <a:endParaRPr lang="en-US" smtClean="0">
              <a:solidFill>
                <a:schemeClr val="tx2"/>
              </a:solidFill>
              <a:latin typeface="Arial" pitchFamily="34" charset="0"/>
              <a:ea typeface="+mn-ea"/>
              <a:cs typeface="+mn-cs"/>
            </a:endParaRPr>
          </a:p>
        </p:txBody>
      </p:sp>
      <p:sp>
        <p:nvSpPr>
          <p:cNvPr id="4" name="Cube 3"/>
          <p:cNvSpPr/>
          <p:nvPr/>
        </p:nvSpPr>
        <p:spPr>
          <a:xfrm>
            <a:off x="6858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Guided Reading: Reading A-Z text or follow up to G. Reading in the classroom</a:t>
            </a:r>
          </a:p>
        </p:txBody>
      </p:sp>
      <p:sp>
        <p:nvSpPr>
          <p:cNvPr id="5" name="Cube 4"/>
          <p:cNvSpPr/>
          <p:nvPr/>
        </p:nvSpPr>
        <p:spPr>
          <a:xfrm>
            <a:off x="24384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Wilson:</a:t>
            </a:r>
          </a:p>
          <a:p>
            <a:pPr algn="ctr">
              <a:defRPr/>
            </a:pPr>
            <a:r>
              <a:rPr lang="en-US" dirty="0"/>
              <a:t>Step 9 in the Wilson Lessons </a:t>
            </a:r>
          </a:p>
        </p:txBody>
      </p:sp>
      <p:sp>
        <p:nvSpPr>
          <p:cNvPr id="6" name="Cube 5"/>
          <p:cNvSpPr/>
          <p:nvPr/>
        </p:nvSpPr>
        <p:spPr>
          <a:xfrm>
            <a:off x="41910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Language!: </a:t>
            </a:r>
          </a:p>
          <a:p>
            <a:pPr algn="ctr">
              <a:defRPr/>
            </a:pPr>
            <a:r>
              <a:rPr lang="en-US" dirty="0"/>
              <a:t>With the Challenge Text</a:t>
            </a:r>
          </a:p>
        </p:txBody>
      </p:sp>
      <p:sp>
        <p:nvSpPr>
          <p:cNvPr id="7" name="Cube 6"/>
          <p:cNvSpPr/>
          <p:nvPr/>
        </p:nvSpPr>
        <p:spPr>
          <a:xfrm>
            <a:off x="59436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Modified Spring Board: </a:t>
            </a:r>
          </a:p>
          <a:p>
            <a:pPr algn="ctr">
              <a:defRPr/>
            </a:pPr>
            <a:r>
              <a:rPr lang="en-US" dirty="0"/>
              <a:t>After reading text</a:t>
            </a:r>
          </a:p>
        </p:txBody>
      </p:sp>
      <p:sp>
        <p:nvSpPr>
          <p:cNvPr id="8" name="Cube 7"/>
          <p:cNvSpPr/>
          <p:nvPr/>
        </p:nvSpPr>
        <p:spPr>
          <a:xfrm>
            <a:off x="1524000" y="24384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Inclusion:</a:t>
            </a:r>
          </a:p>
          <a:p>
            <a:pPr algn="ctr">
              <a:defRPr/>
            </a:pPr>
            <a:r>
              <a:rPr lang="en-US" dirty="0"/>
              <a:t>When you are providing specialized instruction in the classroom </a:t>
            </a:r>
          </a:p>
        </p:txBody>
      </p:sp>
      <p:sp>
        <p:nvSpPr>
          <p:cNvPr id="9" name="Cube 8"/>
          <p:cNvSpPr/>
          <p:nvPr/>
        </p:nvSpPr>
        <p:spPr>
          <a:xfrm>
            <a:off x="3276600" y="24384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Everyday Connected Math: With each story problem </a:t>
            </a:r>
          </a:p>
        </p:txBody>
      </p:sp>
      <p:sp>
        <p:nvSpPr>
          <p:cNvPr id="10" name="Cube 9"/>
          <p:cNvSpPr/>
          <p:nvPr/>
        </p:nvSpPr>
        <p:spPr>
          <a:xfrm>
            <a:off x="5029200" y="24384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Reading A-Z Books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6" dur="1000" fill="hold"/>
                                        <p:tgtEl>
                                          <p:spTgt spid="7"/>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8" dur="1000" fill="hold"/>
                                        <p:tgtEl>
                                          <p:spTgt spid="8"/>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8"/>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70" dur="1000" fill="hold"/>
                                        <p:tgtEl>
                                          <p:spTgt spid="9"/>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82" dur="1000" fill="hold"/>
                                        <p:tgtEl>
                                          <p:spTgt spid="10"/>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Great short answer</a:t>
            </a:r>
            <a:endParaRPr lang="en-US" sz="4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Great Short Answers </a:t>
            </a:r>
          </a:p>
        </p:txBody>
      </p:sp>
      <p:sp>
        <p:nvSpPr>
          <p:cNvPr id="9" name="TextBox 8"/>
          <p:cNvSpPr txBox="1"/>
          <p:nvPr/>
        </p:nvSpPr>
        <p:spPr>
          <a:xfrm>
            <a:off x="457200" y="2438400"/>
            <a:ext cx="8229600" cy="2678113"/>
          </a:xfrm>
          <a:prstGeom prst="rect">
            <a:avLst/>
          </a:prstGeom>
          <a:solidFill>
            <a:srgbClr val="FFC000"/>
          </a:solidFill>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sz="2800" dirty="0"/>
              <a:t>Students use this strategy to learn how to write great short answers. For class, district or state assessments, students must be prepared to write good short answers that are one, two or three sentences long. In class, teachers expect students to speak in complete sentence and to give complete answers. </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sz="half" idx="1"/>
          </p:nvPr>
        </p:nvSpPr>
        <p:spPr>
          <a:xfrm>
            <a:off x="457200" y="2133600"/>
            <a:ext cx="8229600" cy="4724400"/>
          </a:xfrm>
          <a:noFill/>
        </p:spPr>
        <p:txBody>
          <a:bodyPr/>
          <a:lstStyle/>
          <a:p>
            <a:pPr eaLnBrk="1" hangingPunct="1">
              <a:buFont typeface="Wingdings" pitchFamily="2" charset="2"/>
              <a:buNone/>
            </a:pPr>
            <a:r>
              <a:rPr lang="en-US" sz="4000" b="1" smtClean="0">
                <a:solidFill>
                  <a:srgbClr val="7030A0"/>
                </a:solidFill>
                <a:latin typeface="Garamond" pitchFamily="18" charset="0"/>
              </a:rPr>
              <a:t>A Great Short Answer </a:t>
            </a:r>
            <a:r>
              <a:rPr lang="en-US" smtClean="0">
                <a:latin typeface="Garamond" pitchFamily="18" charset="0"/>
              </a:rPr>
              <a:t>…</a:t>
            </a:r>
          </a:p>
          <a:p>
            <a:pPr eaLnBrk="1" hangingPunct="1"/>
            <a:r>
              <a:rPr lang="en-US" sz="3200" smtClean="0">
                <a:latin typeface="Garamond" pitchFamily="18" charset="0"/>
              </a:rPr>
              <a:t>Doesn’t use question words in the answer</a:t>
            </a:r>
          </a:p>
          <a:p>
            <a:pPr eaLnBrk="1" hangingPunct="1"/>
            <a:r>
              <a:rPr lang="en-US" sz="3200" smtClean="0">
                <a:latin typeface="Garamond" pitchFamily="18" charset="0"/>
              </a:rPr>
              <a:t>Uses key words from the question</a:t>
            </a:r>
          </a:p>
          <a:p>
            <a:pPr eaLnBrk="1" hangingPunct="1"/>
            <a:r>
              <a:rPr lang="en-US" sz="3200" smtClean="0">
                <a:latin typeface="Garamond" pitchFamily="18" charset="0"/>
              </a:rPr>
              <a:t>Uses complete sentences</a:t>
            </a:r>
          </a:p>
          <a:p>
            <a:pPr eaLnBrk="1" hangingPunct="1"/>
            <a:r>
              <a:rPr lang="en-US" sz="3200" smtClean="0">
                <a:latin typeface="Garamond" pitchFamily="18" charset="0"/>
              </a:rPr>
              <a:t>Is specific </a:t>
            </a:r>
          </a:p>
          <a:p>
            <a:pPr eaLnBrk="1" hangingPunct="1"/>
            <a:r>
              <a:rPr lang="en-US" sz="3200" smtClean="0">
                <a:latin typeface="Garamond" pitchFamily="18" charset="0"/>
              </a:rPr>
              <a:t>Doesn’t leave your reader guessing </a:t>
            </a:r>
          </a:p>
          <a:p>
            <a:pPr algn="ctr" eaLnBrk="1" hangingPunct="1">
              <a:buFont typeface="Wingdings" pitchFamily="2" charset="2"/>
              <a:buNone/>
            </a:pPr>
            <a:r>
              <a:rPr lang="en-US" sz="1600" smtClean="0">
                <a:latin typeface="Garamond" pitchFamily="18" charset="0"/>
              </a:rPr>
              <a:t>                                                                     </a:t>
            </a:r>
            <a:endParaRPr lang="en-US" sz="1400" i="1" smtClean="0">
              <a:latin typeface="Garamond" pitchFamily="18" charset="0"/>
            </a:endParaRPr>
          </a:p>
        </p:txBody>
      </p:sp>
      <p:sp>
        <p:nvSpPr>
          <p:cNvPr id="29699" name="Text Box 3"/>
          <p:cNvSpPr txBox="1">
            <a:spLocks noChangeArrowheads="1"/>
          </p:cNvSpPr>
          <p:nvPr/>
        </p:nvSpPr>
        <p:spPr bwMode="auto">
          <a:xfrm>
            <a:off x="76200" y="381000"/>
            <a:ext cx="9144000" cy="762000"/>
          </a:xfrm>
          <a:prstGeom prst="rect">
            <a:avLst/>
          </a:prstGeom>
          <a:noFill/>
          <a:ln w="9525">
            <a:noFill/>
            <a:miter lim="800000"/>
            <a:headEnd/>
            <a:tailEnd/>
          </a:ln>
        </p:spPr>
        <p:txBody>
          <a:bodyPr>
            <a:spAutoFit/>
          </a:bodyPr>
          <a:lstStyle/>
          <a:p>
            <a:pPr algn="ctr"/>
            <a:r>
              <a:rPr lang="en-US" sz="4400" dirty="0"/>
              <a:t>  What is a Great Short Answer?</a:t>
            </a:r>
          </a:p>
        </p:txBody>
      </p:sp>
      <p:sp>
        <p:nvSpPr>
          <p:cNvPr id="29700" name="Line 4"/>
          <p:cNvSpPr>
            <a:spLocks noChangeShapeType="1"/>
          </p:cNvSpPr>
          <p:nvPr/>
        </p:nvSpPr>
        <p:spPr bwMode="auto">
          <a:xfrm>
            <a:off x="152400" y="1828800"/>
            <a:ext cx="88392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cstate="print"/>
          <a:srcRect/>
          <a:stretch>
            <a:fillRect/>
          </a:stretch>
        </p:blipFill>
        <p:spPr bwMode="auto">
          <a:xfrm>
            <a:off x="685800" y="3108325"/>
            <a:ext cx="838200" cy="1006475"/>
          </a:xfrm>
          <a:prstGeom prst="rect">
            <a:avLst/>
          </a:prstGeom>
          <a:noFill/>
          <a:ln w="9525">
            <a:noFill/>
            <a:miter lim="800000"/>
            <a:headEnd/>
            <a:tailEnd/>
          </a:ln>
        </p:spPr>
      </p:pic>
      <p:pic>
        <p:nvPicPr>
          <p:cNvPr id="30723" name="Picture 4"/>
          <p:cNvPicPr>
            <a:picLocks noChangeAspect="1" noChangeArrowheads="1"/>
          </p:cNvPicPr>
          <p:nvPr/>
        </p:nvPicPr>
        <p:blipFill>
          <a:blip r:embed="rId4" cstate="print"/>
          <a:srcRect/>
          <a:stretch>
            <a:fillRect/>
          </a:stretch>
        </p:blipFill>
        <p:spPr bwMode="auto">
          <a:xfrm>
            <a:off x="685800" y="4267200"/>
            <a:ext cx="838200" cy="936625"/>
          </a:xfrm>
          <a:prstGeom prst="rect">
            <a:avLst/>
          </a:prstGeom>
          <a:noFill/>
          <a:ln w="9525">
            <a:noFill/>
            <a:miter lim="800000"/>
            <a:headEnd/>
            <a:tailEnd/>
          </a:ln>
        </p:spPr>
      </p:pic>
      <p:pic>
        <p:nvPicPr>
          <p:cNvPr id="30724" name="Picture 5"/>
          <p:cNvPicPr>
            <a:picLocks noChangeAspect="1" noChangeArrowheads="1"/>
          </p:cNvPicPr>
          <p:nvPr/>
        </p:nvPicPr>
        <p:blipFill>
          <a:blip r:embed="rId5" cstate="print"/>
          <a:srcRect/>
          <a:stretch>
            <a:fillRect/>
          </a:stretch>
        </p:blipFill>
        <p:spPr bwMode="auto">
          <a:xfrm>
            <a:off x="685800" y="2057400"/>
            <a:ext cx="838200" cy="1004888"/>
          </a:xfrm>
          <a:prstGeom prst="rect">
            <a:avLst/>
          </a:prstGeom>
          <a:noFill/>
          <a:ln w="9525">
            <a:noFill/>
            <a:miter lim="800000"/>
            <a:headEnd/>
            <a:tailEnd/>
          </a:ln>
        </p:spPr>
      </p:pic>
      <p:graphicFrame>
        <p:nvGraphicFramePr>
          <p:cNvPr id="14" name="Table 13"/>
          <p:cNvGraphicFramePr>
            <a:graphicFrameLocks noGrp="1"/>
          </p:cNvGraphicFramePr>
          <p:nvPr/>
        </p:nvGraphicFramePr>
        <p:xfrm>
          <a:off x="1524000" y="990600"/>
          <a:ext cx="7162800" cy="4984626"/>
        </p:xfrm>
        <a:graphic>
          <a:graphicData uri="http://schemas.openxmlformats.org/drawingml/2006/table">
            <a:tbl>
              <a:tblPr firstRow="1" bandRow="1">
                <a:tableStyleId>{72833802-FEF1-4C79-8D5D-14CF1EAF98D9}</a:tableStyleId>
              </a:tblPr>
              <a:tblGrid>
                <a:gridCol w="2387600"/>
                <a:gridCol w="2387600"/>
                <a:gridCol w="2387600"/>
              </a:tblGrid>
              <a:tr h="990600">
                <a:tc>
                  <a:txBody>
                    <a:bodyPr/>
                    <a:lstStyle/>
                    <a:p>
                      <a:r>
                        <a:rPr lang="en-US" dirty="0" smtClean="0"/>
                        <a:t>What games or sports did you play this summer?</a:t>
                      </a:r>
                      <a:endParaRPr lang="en-US" dirty="0"/>
                    </a:p>
                  </a:txBody>
                  <a:tcPr>
                    <a:solidFill>
                      <a:srgbClr val="7030A0"/>
                    </a:solidFill>
                  </a:tcPr>
                </a:tc>
                <a:tc>
                  <a:txBody>
                    <a:bodyPr/>
                    <a:lstStyle/>
                    <a:p>
                      <a:r>
                        <a:rPr lang="en-US" dirty="0" smtClean="0"/>
                        <a:t>What</a:t>
                      </a:r>
                      <a:r>
                        <a:rPr lang="en-US" baseline="0" dirty="0" smtClean="0"/>
                        <a:t> is the eye of the hurricane?</a:t>
                      </a:r>
                      <a:endParaRPr lang="en-US" dirty="0"/>
                    </a:p>
                  </a:txBody>
                  <a:tcPr>
                    <a:solidFill>
                      <a:srgbClr val="7030A0"/>
                    </a:solidFill>
                  </a:tcPr>
                </a:tc>
                <a:tc>
                  <a:txBody>
                    <a:bodyPr/>
                    <a:lstStyle/>
                    <a:p>
                      <a:r>
                        <a:rPr lang="en-US" dirty="0" smtClean="0"/>
                        <a:t>What are the similarities that all reptiles share ?</a:t>
                      </a:r>
                      <a:endParaRPr lang="en-US" dirty="0"/>
                    </a:p>
                  </a:txBody>
                  <a:tcPr>
                    <a:solidFill>
                      <a:srgbClr val="7030A0"/>
                    </a:solidFill>
                  </a:tcPr>
                </a:tc>
              </a:tr>
              <a:tr h="1107822">
                <a:tc>
                  <a:txBody>
                    <a:bodyPr/>
                    <a:lstStyle/>
                    <a:p>
                      <a:r>
                        <a:rPr lang="en-US" noProof="0" dirty="0" smtClean="0"/>
                        <a:t>baseball</a:t>
                      </a:r>
                      <a:endParaRPr lang="en-US" noProof="0" dirty="0"/>
                    </a:p>
                  </a:txBody>
                  <a:tcPr/>
                </a:tc>
                <a:tc>
                  <a:txBody>
                    <a:bodyPr/>
                    <a:lstStyle/>
                    <a:p>
                      <a:r>
                        <a:rPr lang="en-US" dirty="0" smtClean="0"/>
                        <a:t>The middle</a:t>
                      </a:r>
                      <a:r>
                        <a:rPr lang="en-US" baseline="0" dirty="0" smtClean="0"/>
                        <a:t> part </a:t>
                      </a:r>
                      <a:endParaRPr lang="en-US" dirty="0"/>
                    </a:p>
                  </a:txBody>
                  <a:tcPr/>
                </a:tc>
                <a:tc>
                  <a:txBody>
                    <a:bodyPr/>
                    <a:lstStyle/>
                    <a:p>
                      <a:r>
                        <a:rPr lang="en-US" dirty="0" smtClean="0"/>
                        <a:t>Look</a:t>
                      </a:r>
                      <a:r>
                        <a:rPr lang="en-US" baseline="0" dirty="0" smtClean="0"/>
                        <a:t> the same </a:t>
                      </a:r>
                      <a:endParaRPr lang="en-US" dirty="0"/>
                    </a:p>
                  </a:txBody>
                  <a:tcPr/>
                </a:tc>
              </a:tr>
              <a:tr h="1148844">
                <a:tc>
                  <a:txBody>
                    <a:bodyPr/>
                    <a:lstStyle/>
                    <a:p>
                      <a:r>
                        <a:rPr lang="en-US" dirty="0" smtClean="0"/>
                        <a:t>I played baseball with my friends.</a:t>
                      </a:r>
                      <a:endParaRPr lang="en-US" dirty="0"/>
                    </a:p>
                  </a:txBody>
                  <a:tcPr/>
                </a:tc>
                <a:tc>
                  <a:txBody>
                    <a:bodyPr/>
                    <a:lstStyle/>
                    <a:p>
                      <a:r>
                        <a:rPr lang="en-US" dirty="0" smtClean="0"/>
                        <a:t>It is the middle part of a hurricane</a:t>
                      </a:r>
                      <a:r>
                        <a:rPr lang="en-US" baseline="0" dirty="0" smtClean="0"/>
                        <a:t> and is the calm part.</a:t>
                      </a:r>
                      <a:endParaRPr lang="en-US" dirty="0"/>
                    </a:p>
                  </a:txBody>
                  <a:tcPr/>
                </a:tc>
                <a:tc>
                  <a:txBody>
                    <a:bodyPr/>
                    <a:lstStyle/>
                    <a:p>
                      <a:r>
                        <a:rPr lang="en-US" dirty="0" smtClean="0"/>
                        <a:t>They look like they have scales.</a:t>
                      </a:r>
                      <a:endParaRPr lang="en-US" dirty="0"/>
                    </a:p>
                  </a:txBody>
                  <a:tcPr/>
                </a:tc>
              </a:tr>
              <a:tr h="1573406">
                <a:tc>
                  <a:txBody>
                    <a:bodyPr/>
                    <a:lstStyle/>
                    <a:p>
                      <a:r>
                        <a:rPr lang="en-US" dirty="0" smtClean="0"/>
                        <a:t>This summer I played </a:t>
                      </a:r>
                      <a:r>
                        <a:rPr lang="en-US" noProof="0" dirty="0" smtClean="0"/>
                        <a:t>shortstop</a:t>
                      </a:r>
                      <a:r>
                        <a:rPr lang="en-US" dirty="0" smtClean="0"/>
                        <a:t> for a baseball team with my friends,</a:t>
                      </a:r>
                      <a:r>
                        <a:rPr lang="en-US" baseline="0" dirty="0" smtClean="0"/>
                        <a:t> and we won the local league’s tournament.</a:t>
                      </a:r>
                      <a:endParaRPr lang="en-US" dirty="0"/>
                    </a:p>
                  </a:txBody>
                  <a:tcPr/>
                </a:tc>
                <a:tc>
                  <a:txBody>
                    <a:bodyPr/>
                    <a:lstStyle/>
                    <a:p>
                      <a:r>
                        <a:rPr lang="en-US" dirty="0" smtClean="0"/>
                        <a:t>The eye of</a:t>
                      </a:r>
                      <a:r>
                        <a:rPr lang="en-US" baseline="0" dirty="0" smtClean="0"/>
                        <a:t> a hurricane is the calm part. It is the center of a hurricane. The rest of the hurricane is a powerful, whirling storm.</a:t>
                      </a:r>
                      <a:endParaRPr lang="en-US" dirty="0"/>
                    </a:p>
                  </a:txBody>
                  <a:tcPr/>
                </a:tc>
                <a:tc>
                  <a:txBody>
                    <a:bodyPr/>
                    <a:lstStyle/>
                    <a:p>
                      <a:r>
                        <a:rPr lang="en-US" dirty="0" smtClean="0"/>
                        <a:t>Reptiles all share certain physical characteristics, including spinal columns, lungs and scales.</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Great Short Answers </a:t>
            </a:r>
          </a:p>
        </p:txBody>
      </p:sp>
      <p:sp>
        <p:nvSpPr>
          <p:cNvPr id="31747" name="Content Placeholder 2"/>
          <p:cNvSpPr>
            <a:spLocks noGrp="1"/>
          </p:cNvSpPr>
          <p:nvPr>
            <p:ph sz="half" idx="1"/>
          </p:nvPr>
        </p:nvSpPr>
        <p:spPr>
          <a:xfrm>
            <a:off x="914400" y="1447800"/>
            <a:ext cx="3749675" cy="4572000"/>
          </a:xfrm>
        </p:spPr>
        <p:txBody>
          <a:bodyPr/>
          <a:lstStyle/>
          <a:p>
            <a:r>
              <a:rPr lang="en-US" smtClean="0"/>
              <a:t>Model</a:t>
            </a:r>
          </a:p>
          <a:p>
            <a:r>
              <a:rPr lang="en-US" smtClean="0"/>
              <a:t>Practice as a class</a:t>
            </a:r>
          </a:p>
          <a:p>
            <a:r>
              <a:rPr lang="en-US" smtClean="0"/>
              <a:t>Practice in small groups </a:t>
            </a:r>
          </a:p>
          <a:p>
            <a:r>
              <a:rPr lang="en-US" smtClean="0"/>
              <a:t>Practice all three levels each time </a:t>
            </a:r>
          </a:p>
          <a:p>
            <a:r>
              <a:rPr lang="en-US" smtClean="0"/>
              <a:t>Have students create questions from their content </a:t>
            </a:r>
          </a:p>
        </p:txBody>
      </p:sp>
      <p:sp>
        <p:nvSpPr>
          <p:cNvPr id="31748" name="Content Placeholder 3"/>
          <p:cNvSpPr>
            <a:spLocks noGrp="1"/>
          </p:cNvSpPr>
          <p:nvPr>
            <p:ph sz="half" idx="2"/>
          </p:nvPr>
        </p:nvSpPr>
        <p:spPr>
          <a:xfrm>
            <a:off x="4933950" y="1447800"/>
            <a:ext cx="3749675" cy="4572000"/>
          </a:xfrm>
        </p:spPr>
        <p:txBody>
          <a:bodyPr/>
          <a:lstStyle/>
          <a:p>
            <a:r>
              <a:rPr lang="en-US" smtClean="0"/>
              <a:t>For assessment, check out section 10-11 with some tools to assess your students </a:t>
            </a:r>
            <a:r>
              <a:rPr lang="en-US" sz="3600" b="1" smtClean="0">
                <a:solidFill>
                  <a:srgbClr val="7030A0"/>
                </a:solidFill>
              </a:rPr>
              <a:t>Great Short Answers </a:t>
            </a:r>
            <a:endParaRPr lang="en-US" b="1" smtClean="0">
              <a:solidFill>
                <a:srgbClr val="7030A0"/>
              </a:solidFill>
            </a:endParaRPr>
          </a:p>
        </p:txBody>
      </p:sp>
      <p:sp>
        <p:nvSpPr>
          <p:cNvPr id="24581"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5FE8A7FD-4BC5-49C2-945E-FA51DB718189}" type="slidenum">
              <a:rPr lang="en-US" smtClean="0">
                <a:solidFill>
                  <a:schemeClr val="tx2"/>
                </a:solidFill>
                <a:latin typeface="Arial" pitchFamily="34" charset="0"/>
                <a:ea typeface="+mn-ea"/>
                <a:cs typeface="+mn-cs"/>
              </a:rPr>
              <a:pPr algn="r">
                <a:defRPr/>
              </a:pPr>
              <a:t>47</a:t>
            </a:fld>
            <a:endParaRPr lang="en-US" smtClean="0">
              <a:solidFill>
                <a:schemeClr val="tx2"/>
              </a:solidFill>
              <a:latin typeface="Arial" pitchFamily="34" charset="0"/>
              <a:ea typeface="+mn-ea"/>
              <a:cs typeface="+mn-cs"/>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Great Short Answer </a:t>
            </a:r>
          </a:p>
        </p:txBody>
      </p:sp>
      <p:sp>
        <p:nvSpPr>
          <p:cNvPr id="35843"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D714287-D7A1-46C3-BDD8-5986577BDF5F}" type="slidenum">
              <a:rPr lang="en-US" smtClean="0">
                <a:solidFill>
                  <a:schemeClr val="tx2"/>
                </a:solidFill>
                <a:latin typeface="Arial" pitchFamily="34" charset="0"/>
                <a:ea typeface="+mn-ea"/>
                <a:cs typeface="+mn-cs"/>
              </a:rPr>
              <a:pPr algn="r">
                <a:defRPr/>
              </a:pPr>
              <a:t>48</a:t>
            </a:fld>
            <a:endParaRPr lang="en-US" smtClean="0">
              <a:solidFill>
                <a:schemeClr val="tx2"/>
              </a:solidFill>
              <a:latin typeface="Arial" pitchFamily="34" charset="0"/>
              <a:ea typeface="+mn-ea"/>
              <a:cs typeface="+mn-cs"/>
            </a:endParaRPr>
          </a:p>
        </p:txBody>
      </p:sp>
      <p:pic>
        <p:nvPicPr>
          <p:cNvPr id="32772" name="Picture 2"/>
          <p:cNvPicPr>
            <a:picLocks noChangeAspect="1" noChangeArrowheads="1"/>
          </p:cNvPicPr>
          <p:nvPr/>
        </p:nvPicPr>
        <p:blipFill>
          <a:blip r:embed="rId3" cstate="print"/>
          <a:srcRect/>
          <a:stretch>
            <a:fillRect/>
          </a:stretch>
        </p:blipFill>
        <p:spPr bwMode="auto">
          <a:xfrm>
            <a:off x="3657600" y="3810000"/>
            <a:ext cx="1960563" cy="1600200"/>
          </a:xfrm>
          <a:prstGeom prst="rect">
            <a:avLst/>
          </a:prstGeom>
          <a:noFill/>
          <a:ln w="9525">
            <a:noFill/>
            <a:miter lim="800000"/>
            <a:headEnd/>
            <a:tailEnd/>
          </a:ln>
        </p:spPr>
      </p:pic>
      <p:sp>
        <p:nvSpPr>
          <p:cNvPr id="32773" name="Content Placeholder 2"/>
          <p:cNvSpPr>
            <a:spLocks noGrp="1"/>
          </p:cNvSpPr>
          <p:nvPr>
            <p:ph idx="1"/>
          </p:nvPr>
        </p:nvSpPr>
        <p:spPr>
          <a:xfrm>
            <a:off x="457200" y="2636838"/>
            <a:ext cx="8229600" cy="2163762"/>
          </a:xfrm>
        </p:spPr>
        <p:txBody>
          <a:bodyPr/>
          <a:lstStyle/>
          <a:p>
            <a:pPr>
              <a:buFont typeface="Wingdings" pitchFamily="2" charset="2"/>
              <a:buNone/>
            </a:pPr>
            <a:r>
              <a:rPr lang="en-US" smtClean="0"/>
              <a:t>What cell part is indicated by the picture and what is the purpose of this part?</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9033FB9A-03A5-454C-98FA-2EE091411FDC}" type="slidenum">
              <a:rPr lang="en-US" smtClean="0">
                <a:solidFill>
                  <a:schemeClr val="tx2"/>
                </a:solidFill>
                <a:latin typeface="Arial" pitchFamily="34" charset="0"/>
                <a:ea typeface="+mn-ea"/>
                <a:cs typeface="+mn-cs"/>
              </a:rPr>
              <a:pPr algn="r">
                <a:defRPr/>
              </a:pPr>
              <a:t>49</a:t>
            </a:fld>
            <a:endParaRPr lang="en-US" smtClean="0">
              <a:solidFill>
                <a:schemeClr val="tx2"/>
              </a:solidFill>
              <a:latin typeface="Arial" pitchFamily="34" charset="0"/>
              <a:ea typeface="+mn-ea"/>
              <a:cs typeface="+mn-cs"/>
            </a:endParaRPr>
          </a:p>
        </p:txBody>
      </p:sp>
      <p:graphicFrame>
        <p:nvGraphicFramePr>
          <p:cNvPr id="6" name="Table 5"/>
          <p:cNvGraphicFramePr>
            <a:graphicFrameLocks noGrp="1"/>
          </p:cNvGraphicFramePr>
          <p:nvPr/>
        </p:nvGraphicFramePr>
        <p:xfrm>
          <a:off x="3429000" y="1143000"/>
          <a:ext cx="2387600" cy="5486400"/>
        </p:xfrm>
        <a:graphic>
          <a:graphicData uri="http://schemas.openxmlformats.org/drawingml/2006/table">
            <a:tbl>
              <a:tblPr firstRow="1" bandRow="1">
                <a:tableStyleId>{72833802-FEF1-4C79-8D5D-14CF1EAF98D9}</a:tableStyleId>
              </a:tblPr>
              <a:tblGrid>
                <a:gridCol w="2387600"/>
              </a:tblGrid>
              <a:tr h="1385552">
                <a:tc>
                  <a:txBody>
                    <a:bodyPr/>
                    <a:lstStyle/>
                    <a:p>
                      <a:pPr>
                        <a:buNone/>
                      </a:pPr>
                      <a:r>
                        <a:rPr lang="en-US" dirty="0" smtClean="0"/>
                        <a:t>What cell part is indicated by the picture and what is the purpose of this part?</a:t>
                      </a:r>
                      <a:endParaRPr lang="en-US" dirty="0"/>
                    </a:p>
                  </a:txBody>
                  <a:tcPr>
                    <a:solidFill>
                      <a:srgbClr val="7030A0"/>
                    </a:solidFill>
                  </a:tcPr>
                </a:tc>
              </a:tr>
              <a:tr h="1064349">
                <a:tc>
                  <a:txBody>
                    <a:bodyPr/>
                    <a:lstStyle/>
                    <a:p>
                      <a:r>
                        <a:rPr lang="en-US" dirty="0" smtClean="0"/>
                        <a:t>membrane</a:t>
                      </a:r>
                      <a:endParaRPr lang="en-US" dirty="0"/>
                    </a:p>
                  </a:txBody>
                  <a:tcPr/>
                </a:tc>
              </a:tr>
              <a:tr h="1103761">
                <a:tc>
                  <a:txBody>
                    <a:bodyPr/>
                    <a:lstStyle/>
                    <a:p>
                      <a:r>
                        <a:rPr lang="en-US" dirty="0" smtClean="0"/>
                        <a:t>This is a cell membrane.</a:t>
                      </a:r>
                      <a:endParaRPr lang="en-US" dirty="0"/>
                    </a:p>
                  </a:txBody>
                  <a:tcPr/>
                </a:tc>
              </a:tr>
              <a:tr h="1932738">
                <a:tc>
                  <a:txBody>
                    <a:bodyPr/>
                    <a:lstStyle/>
                    <a:p>
                      <a:r>
                        <a:rPr lang="en-US" dirty="0" smtClean="0"/>
                        <a:t>The cell membrane</a:t>
                      </a:r>
                      <a:r>
                        <a:rPr lang="en-US" baseline="0" dirty="0" smtClean="0"/>
                        <a:t> indicated by the picture controls what goes in and out of the cell.</a:t>
                      </a:r>
                      <a:endParaRPr lang="en-US" dirty="0"/>
                    </a:p>
                  </a:txBody>
                  <a:tcPr/>
                </a:tc>
              </a:tr>
            </a:tbl>
          </a:graphicData>
        </a:graphic>
      </p:graphicFrame>
      <p:pic>
        <p:nvPicPr>
          <p:cNvPr id="33807" name="Picture 2"/>
          <p:cNvPicPr>
            <a:picLocks noChangeAspect="1" noChangeArrowheads="1"/>
          </p:cNvPicPr>
          <p:nvPr/>
        </p:nvPicPr>
        <p:blipFill>
          <a:blip r:embed="rId2" cstate="print"/>
          <a:srcRect/>
          <a:stretch>
            <a:fillRect/>
          </a:stretch>
        </p:blipFill>
        <p:spPr bwMode="auto">
          <a:xfrm>
            <a:off x="2590800" y="3657600"/>
            <a:ext cx="838200" cy="1006475"/>
          </a:xfrm>
          <a:prstGeom prst="rect">
            <a:avLst/>
          </a:prstGeom>
          <a:noFill/>
          <a:ln w="9525">
            <a:noFill/>
            <a:miter lim="800000"/>
            <a:headEnd/>
            <a:tailEnd/>
          </a:ln>
        </p:spPr>
      </p:pic>
      <p:pic>
        <p:nvPicPr>
          <p:cNvPr id="33808" name="Picture 4"/>
          <p:cNvPicPr>
            <a:picLocks noChangeAspect="1" noChangeArrowheads="1"/>
          </p:cNvPicPr>
          <p:nvPr/>
        </p:nvPicPr>
        <p:blipFill>
          <a:blip r:embed="rId3" cstate="print"/>
          <a:srcRect/>
          <a:stretch>
            <a:fillRect/>
          </a:stretch>
        </p:blipFill>
        <p:spPr bwMode="auto">
          <a:xfrm>
            <a:off x="2590800" y="5105400"/>
            <a:ext cx="838200" cy="936625"/>
          </a:xfrm>
          <a:prstGeom prst="rect">
            <a:avLst/>
          </a:prstGeom>
          <a:noFill/>
          <a:ln w="9525">
            <a:noFill/>
            <a:miter lim="800000"/>
            <a:headEnd/>
            <a:tailEnd/>
          </a:ln>
        </p:spPr>
      </p:pic>
      <p:pic>
        <p:nvPicPr>
          <p:cNvPr id="33809" name="Picture 5"/>
          <p:cNvPicPr>
            <a:picLocks noChangeAspect="1" noChangeArrowheads="1"/>
          </p:cNvPicPr>
          <p:nvPr/>
        </p:nvPicPr>
        <p:blipFill>
          <a:blip r:embed="rId4" cstate="print"/>
          <a:srcRect/>
          <a:stretch>
            <a:fillRect/>
          </a:stretch>
        </p:blipFill>
        <p:spPr bwMode="auto">
          <a:xfrm>
            <a:off x="2590800" y="2590800"/>
            <a:ext cx="838200" cy="10048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Knowledge </a:t>
            </a:r>
            <a:endParaRPr lang="en-US" dirty="0"/>
          </a:p>
        </p:txBody>
      </p:sp>
      <p:sp>
        <p:nvSpPr>
          <p:cNvPr id="3" name="Rectangle 2"/>
          <p:cNvSpPr/>
          <p:nvPr/>
        </p:nvSpPr>
        <p:spPr>
          <a:xfrm>
            <a:off x="381000" y="1600200"/>
            <a:ext cx="8382000" cy="4401205"/>
          </a:xfrm>
          <a:prstGeom prst="rect">
            <a:avLst/>
          </a:prstGeom>
        </p:spPr>
        <p:txBody>
          <a:bodyPr wrap="square">
            <a:spAutoFit/>
          </a:bodyPr>
          <a:lstStyle/>
          <a:p>
            <a:r>
              <a:rPr lang="en-US" sz="2800" dirty="0" smtClean="0"/>
              <a:t>Topic One:  What did you do to celebrate your last birthday</a:t>
            </a:r>
            <a:r>
              <a:rPr lang="en-US" sz="2800" dirty="0" smtClean="0"/>
              <a:t>?</a:t>
            </a:r>
          </a:p>
          <a:p>
            <a:endParaRPr lang="en-US" sz="2800" dirty="0" smtClean="0"/>
          </a:p>
          <a:p>
            <a:r>
              <a:rPr lang="en-US" sz="2800" dirty="0" smtClean="0"/>
              <a:t>Topic Two: How are industrial and civil engineering alike and different? </a:t>
            </a:r>
            <a:endParaRPr lang="en-US" sz="2800" dirty="0" smtClean="0"/>
          </a:p>
          <a:p>
            <a:endParaRPr lang="en-US" sz="2800" dirty="0" smtClean="0"/>
          </a:p>
          <a:p>
            <a:r>
              <a:rPr lang="en-US" sz="2800" dirty="0" smtClean="0"/>
              <a:t>Topic Three:  (for this topic 5 minutes of research on a topic is allowed before the short constructed response is presented) You have 5 minutes to study this topic (Flight dynamics) </a:t>
            </a:r>
            <a:endParaRPr lang="en-US" sz="28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Expository Writing  </a:t>
            </a:r>
            <a:endParaRPr lang="en-US" sz="4000" dirty="0"/>
          </a:p>
        </p:txBody>
      </p:sp>
      <p:sp>
        <p:nvSpPr>
          <p:cNvPr id="3" name="Rectangle 3"/>
          <p:cNvSpPr txBox="1">
            <a:spLocks noChangeArrowheads="1"/>
          </p:cNvSpPr>
          <p:nvPr/>
        </p:nvSpPr>
        <p:spPr bwMode="auto">
          <a:xfrm>
            <a:off x="533400" y="3733800"/>
            <a:ext cx="7924800" cy="251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1" fontAlgn="base" latinLnBrk="0" hangingPunct="1">
              <a:lnSpc>
                <a:spcPct val="80000"/>
              </a:lnSpc>
              <a:spcBef>
                <a:spcPts val="700"/>
              </a:spcBef>
              <a:spcAft>
                <a:spcPct val="0"/>
              </a:spcAft>
              <a:buClr>
                <a:schemeClr val="accent2"/>
              </a:buClr>
              <a:buSzPct val="60000"/>
              <a:buFont typeface="Wingdings" pitchFamily="2" charset="2"/>
              <a:buChar char=""/>
              <a:tabLst/>
              <a:defRPr/>
            </a:pP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319088" marR="0" lvl="0" indent="-319088" algn="l" defTabSz="914400" rtl="0" eaLnBrk="1" fontAlgn="base" latinLnBrk="0" hangingPunct="1">
              <a:lnSpc>
                <a:spcPct val="80000"/>
              </a:lnSpc>
              <a:spcBef>
                <a:spcPts val="700"/>
              </a:spcBef>
              <a:spcAft>
                <a:spcPct val="0"/>
              </a:spcAft>
              <a:buClr>
                <a:schemeClr val="accent2"/>
              </a:buClr>
              <a:buSzPct val="60000"/>
              <a:buFont typeface="Wingdings" pitchFamily="2" charset="2"/>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Solid research states that 90% of what students are asked to write in the thirteen years they attend school is expository in nature. Doesn’t it make sense to match your writing instruction to that statistic?</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Terminology</a:t>
            </a:r>
          </a:p>
        </p:txBody>
      </p:sp>
      <p:sp>
        <p:nvSpPr>
          <p:cNvPr id="1017859" name="Text Box 3"/>
          <p:cNvSpPr txBox="1">
            <a:spLocks noChangeArrowheads="1"/>
          </p:cNvSpPr>
          <p:nvPr/>
        </p:nvSpPr>
        <p:spPr bwMode="auto">
          <a:xfrm>
            <a:off x="5562600" y="2971800"/>
            <a:ext cx="2133600" cy="457200"/>
          </a:xfrm>
          <a:prstGeom prst="rect">
            <a:avLst/>
          </a:prstGeom>
          <a:noFill/>
          <a:ln w="9525">
            <a:noFill/>
            <a:miter lim="800000"/>
            <a:headEnd/>
            <a:tailEnd/>
          </a:ln>
        </p:spPr>
        <p:txBody>
          <a:bodyPr>
            <a:spAutoFit/>
          </a:bodyPr>
          <a:lstStyle/>
          <a:p>
            <a:pPr algn="ctr"/>
            <a:r>
              <a:rPr lang="en-US" sz="2400"/>
              <a:t>BEGINNING</a:t>
            </a:r>
          </a:p>
        </p:txBody>
      </p:sp>
      <p:sp>
        <p:nvSpPr>
          <p:cNvPr id="1017860" name="Text Box 4"/>
          <p:cNvSpPr txBox="1">
            <a:spLocks noChangeArrowheads="1"/>
          </p:cNvSpPr>
          <p:nvPr/>
        </p:nvSpPr>
        <p:spPr bwMode="auto">
          <a:xfrm>
            <a:off x="5791200" y="4191000"/>
            <a:ext cx="1600200" cy="457200"/>
          </a:xfrm>
          <a:prstGeom prst="rect">
            <a:avLst/>
          </a:prstGeom>
          <a:noFill/>
          <a:ln w="9525">
            <a:noFill/>
            <a:miter lim="800000"/>
            <a:headEnd/>
            <a:tailEnd/>
          </a:ln>
        </p:spPr>
        <p:txBody>
          <a:bodyPr>
            <a:spAutoFit/>
          </a:bodyPr>
          <a:lstStyle/>
          <a:p>
            <a:pPr algn="ctr"/>
            <a:r>
              <a:rPr lang="en-US" sz="2400"/>
              <a:t>MIDDLE</a:t>
            </a:r>
          </a:p>
        </p:txBody>
      </p:sp>
      <p:sp>
        <p:nvSpPr>
          <p:cNvPr id="1017861" name="Text Box 5"/>
          <p:cNvSpPr txBox="1">
            <a:spLocks noChangeArrowheads="1"/>
          </p:cNvSpPr>
          <p:nvPr/>
        </p:nvSpPr>
        <p:spPr bwMode="auto">
          <a:xfrm>
            <a:off x="5943600" y="5562600"/>
            <a:ext cx="1219200" cy="457200"/>
          </a:xfrm>
          <a:prstGeom prst="rect">
            <a:avLst/>
          </a:prstGeom>
          <a:noFill/>
          <a:ln w="9525">
            <a:noFill/>
            <a:miter lim="800000"/>
            <a:headEnd/>
            <a:tailEnd/>
          </a:ln>
        </p:spPr>
        <p:txBody>
          <a:bodyPr>
            <a:spAutoFit/>
          </a:bodyPr>
          <a:lstStyle/>
          <a:p>
            <a:pPr algn="ctr"/>
            <a:r>
              <a:rPr lang="en-US" sz="2400"/>
              <a:t>END</a:t>
            </a:r>
          </a:p>
        </p:txBody>
      </p:sp>
      <p:sp>
        <p:nvSpPr>
          <p:cNvPr id="1017862" name="Text Box 6"/>
          <p:cNvSpPr txBox="1">
            <a:spLocks noChangeArrowheads="1"/>
          </p:cNvSpPr>
          <p:nvPr/>
        </p:nvSpPr>
        <p:spPr bwMode="auto">
          <a:xfrm>
            <a:off x="685800" y="2971800"/>
            <a:ext cx="3124200" cy="457200"/>
          </a:xfrm>
          <a:prstGeom prst="rect">
            <a:avLst/>
          </a:prstGeom>
          <a:noFill/>
          <a:ln w="9525">
            <a:noFill/>
            <a:miter lim="800000"/>
            <a:headEnd/>
            <a:tailEnd/>
          </a:ln>
        </p:spPr>
        <p:txBody>
          <a:bodyPr>
            <a:spAutoFit/>
          </a:bodyPr>
          <a:lstStyle/>
          <a:p>
            <a:pPr algn="ctr"/>
            <a:r>
              <a:rPr lang="en-US" sz="2400"/>
              <a:t>INTRODUCTION</a:t>
            </a:r>
          </a:p>
        </p:txBody>
      </p:sp>
      <p:sp>
        <p:nvSpPr>
          <p:cNvPr id="1017863" name="Text Box 7"/>
          <p:cNvSpPr txBox="1">
            <a:spLocks noChangeArrowheads="1"/>
          </p:cNvSpPr>
          <p:nvPr/>
        </p:nvSpPr>
        <p:spPr bwMode="auto">
          <a:xfrm>
            <a:off x="1566863" y="4191000"/>
            <a:ext cx="1328737" cy="457200"/>
          </a:xfrm>
          <a:prstGeom prst="rect">
            <a:avLst/>
          </a:prstGeom>
          <a:noFill/>
          <a:ln w="9525">
            <a:noFill/>
            <a:miter lim="800000"/>
            <a:headEnd/>
            <a:tailEnd/>
          </a:ln>
        </p:spPr>
        <p:txBody>
          <a:bodyPr>
            <a:spAutoFit/>
          </a:bodyPr>
          <a:lstStyle/>
          <a:p>
            <a:pPr algn="ctr"/>
            <a:r>
              <a:rPr lang="en-US" sz="2400"/>
              <a:t>BODY</a:t>
            </a:r>
          </a:p>
        </p:txBody>
      </p:sp>
      <p:sp>
        <p:nvSpPr>
          <p:cNvPr id="1017864" name="Text Box 8"/>
          <p:cNvSpPr txBox="1">
            <a:spLocks noChangeArrowheads="1"/>
          </p:cNvSpPr>
          <p:nvPr/>
        </p:nvSpPr>
        <p:spPr bwMode="auto">
          <a:xfrm>
            <a:off x="990600" y="5562600"/>
            <a:ext cx="2438400" cy="457200"/>
          </a:xfrm>
          <a:prstGeom prst="rect">
            <a:avLst/>
          </a:prstGeom>
          <a:noFill/>
          <a:ln w="9525">
            <a:noFill/>
            <a:miter lim="800000"/>
            <a:headEnd/>
            <a:tailEnd/>
          </a:ln>
        </p:spPr>
        <p:txBody>
          <a:bodyPr>
            <a:spAutoFit/>
          </a:bodyPr>
          <a:lstStyle/>
          <a:p>
            <a:pPr algn="ctr"/>
            <a:r>
              <a:rPr lang="en-US" sz="2400"/>
              <a:t>CONCLUSION</a:t>
            </a:r>
          </a:p>
        </p:txBody>
      </p:sp>
      <p:sp>
        <p:nvSpPr>
          <p:cNvPr id="1017865" name="Line 9"/>
          <p:cNvSpPr>
            <a:spLocks noChangeShapeType="1"/>
          </p:cNvSpPr>
          <p:nvPr/>
        </p:nvSpPr>
        <p:spPr bwMode="auto">
          <a:xfrm>
            <a:off x="2209800" y="3429000"/>
            <a:ext cx="0" cy="685800"/>
          </a:xfrm>
          <a:prstGeom prst="line">
            <a:avLst/>
          </a:prstGeom>
          <a:noFill/>
          <a:ln w="38100">
            <a:solidFill>
              <a:schemeClr val="tx1"/>
            </a:solidFill>
            <a:round/>
            <a:headEnd/>
            <a:tailEnd type="triangle" w="med" len="med"/>
          </a:ln>
        </p:spPr>
        <p:txBody>
          <a:bodyPr/>
          <a:lstStyle/>
          <a:p>
            <a:endParaRPr lang="en-US"/>
          </a:p>
        </p:txBody>
      </p:sp>
      <p:sp>
        <p:nvSpPr>
          <p:cNvPr id="1017866" name="Line 10"/>
          <p:cNvSpPr>
            <a:spLocks noChangeShapeType="1"/>
          </p:cNvSpPr>
          <p:nvPr/>
        </p:nvSpPr>
        <p:spPr bwMode="auto">
          <a:xfrm flipH="1">
            <a:off x="2209800" y="4648200"/>
            <a:ext cx="0" cy="838200"/>
          </a:xfrm>
          <a:prstGeom prst="line">
            <a:avLst/>
          </a:prstGeom>
          <a:noFill/>
          <a:ln w="38100">
            <a:solidFill>
              <a:schemeClr val="tx1"/>
            </a:solidFill>
            <a:round/>
            <a:headEnd/>
            <a:tailEnd type="triangle" w="med" len="med"/>
          </a:ln>
        </p:spPr>
        <p:txBody>
          <a:bodyPr/>
          <a:lstStyle/>
          <a:p>
            <a:endParaRPr lang="en-US"/>
          </a:p>
        </p:txBody>
      </p:sp>
      <p:sp>
        <p:nvSpPr>
          <p:cNvPr id="35851" name="Text Box 11"/>
          <p:cNvSpPr txBox="1">
            <a:spLocks noChangeArrowheads="1"/>
          </p:cNvSpPr>
          <p:nvPr/>
        </p:nvSpPr>
        <p:spPr bwMode="auto">
          <a:xfrm>
            <a:off x="4648200" y="1844675"/>
            <a:ext cx="4038600" cy="946150"/>
          </a:xfrm>
          <a:prstGeom prst="rect">
            <a:avLst/>
          </a:prstGeom>
          <a:noFill/>
          <a:ln w="9525">
            <a:noFill/>
            <a:miter lim="800000"/>
            <a:headEnd/>
            <a:tailEnd/>
          </a:ln>
        </p:spPr>
        <p:txBody>
          <a:bodyPr>
            <a:spAutoFit/>
          </a:bodyPr>
          <a:lstStyle/>
          <a:p>
            <a:pPr algn="ctr"/>
            <a:r>
              <a:rPr lang="en-US" sz="2800"/>
              <a:t>Telling a Story: </a:t>
            </a:r>
          </a:p>
          <a:p>
            <a:pPr algn="ctr"/>
            <a:r>
              <a:rPr lang="en-US" sz="2800"/>
              <a:t>Narrative</a:t>
            </a:r>
          </a:p>
        </p:txBody>
      </p:sp>
      <p:sp>
        <p:nvSpPr>
          <p:cNvPr id="35852" name="Text Box 12"/>
          <p:cNvSpPr txBox="1">
            <a:spLocks noChangeArrowheads="1"/>
          </p:cNvSpPr>
          <p:nvPr/>
        </p:nvSpPr>
        <p:spPr bwMode="auto">
          <a:xfrm>
            <a:off x="-304800" y="1828800"/>
            <a:ext cx="4800600" cy="946150"/>
          </a:xfrm>
          <a:prstGeom prst="rect">
            <a:avLst/>
          </a:prstGeom>
          <a:noFill/>
          <a:ln w="9525">
            <a:noFill/>
            <a:miter lim="800000"/>
            <a:headEnd/>
            <a:tailEnd/>
          </a:ln>
        </p:spPr>
        <p:txBody>
          <a:bodyPr>
            <a:spAutoFit/>
          </a:bodyPr>
          <a:lstStyle/>
          <a:p>
            <a:pPr algn="ctr"/>
            <a:r>
              <a:rPr lang="en-US"/>
              <a:t>     </a:t>
            </a:r>
            <a:r>
              <a:rPr lang="en-US" sz="2800"/>
              <a:t>Giving Information:  </a:t>
            </a:r>
          </a:p>
          <a:p>
            <a:pPr algn="ctr"/>
            <a:r>
              <a:rPr lang="en-US" sz="2800"/>
              <a:t>Expository</a:t>
            </a:r>
          </a:p>
        </p:txBody>
      </p:sp>
      <p:sp>
        <p:nvSpPr>
          <p:cNvPr id="35853" name="AutoShape 13"/>
          <p:cNvSpPr>
            <a:spLocks noChangeArrowheads="1"/>
          </p:cNvSpPr>
          <p:nvPr/>
        </p:nvSpPr>
        <p:spPr bwMode="auto">
          <a:xfrm>
            <a:off x="304800" y="1905000"/>
            <a:ext cx="3581400" cy="838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5854" name="AutoShape 14"/>
          <p:cNvSpPr>
            <a:spLocks noChangeArrowheads="1"/>
          </p:cNvSpPr>
          <p:nvPr/>
        </p:nvSpPr>
        <p:spPr bwMode="auto">
          <a:xfrm>
            <a:off x="4953000" y="1905000"/>
            <a:ext cx="3276600" cy="838200"/>
          </a:xfrm>
          <a:prstGeom prst="roundRect">
            <a:avLst>
              <a:gd name="adj" fmla="val 16667"/>
            </a:avLst>
          </a:prstGeom>
          <a:noFill/>
          <a:ln w="22225">
            <a:solidFill>
              <a:schemeClr val="tx1"/>
            </a:solidFill>
            <a:round/>
            <a:headEnd/>
            <a:tailEnd/>
          </a:ln>
        </p:spPr>
        <p:txBody>
          <a:bodyPr wrap="none" anchor="ctr"/>
          <a:lstStyle/>
          <a:p>
            <a:pPr algn="ctr"/>
            <a:endParaRPr lang="en-US" sz="1000" i="1"/>
          </a:p>
        </p:txBody>
      </p:sp>
      <p:sp>
        <p:nvSpPr>
          <p:cNvPr id="1017871" name="Line 15"/>
          <p:cNvSpPr>
            <a:spLocks noChangeShapeType="1"/>
          </p:cNvSpPr>
          <p:nvPr/>
        </p:nvSpPr>
        <p:spPr bwMode="auto">
          <a:xfrm flipH="1">
            <a:off x="6553200" y="4648200"/>
            <a:ext cx="0" cy="838200"/>
          </a:xfrm>
          <a:prstGeom prst="line">
            <a:avLst/>
          </a:prstGeom>
          <a:noFill/>
          <a:ln w="38100">
            <a:solidFill>
              <a:schemeClr val="tx1"/>
            </a:solidFill>
            <a:round/>
            <a:headEnd/>
            <a:tailEnd type="triangle" w="med" len="med"/>
          </a:ln>
        </p:spPr>
        <p:txBody>
          <a:bodyPr/>
          <a:lstStyle/>
          <a:p>
            <a:endParaRPr lang="en-US"/>
          </a:p>
        </p:txBody>
      </p:sp>
      <p:sp>
        <p:nvSpPr>
          <p:cNvPr id="1017872" name="Line 16"/>
          <p:cNvSpPr>
            <a:spLocks noChangeShapeType="1"/>
          </p:cNvSpPr>
          <p:nvPr/>
        </p:nvSpPr>
        <p:spPr bwMode="auto">
          <a:xfrm>
            <a:off x="6553200" y="3429000"/>
            <a:ext cx="0" cy="685800"/>
          </a:xfrm>
          <a:prstGeom prst="line">
            <a:avLst/>
          </a:prstGeom>
          <a:noFill/>
          <a:ln w="38100">
            <a:solidFill>
              <a:schemeClr val="tx1"/>
            </a:solidFill>
            <a:round/>
            <a:headEnd/>
            <a:tailEnd type="triangle" w="med" len="med"/>
          </a:ln>
        </p:spPr>
        <p:txBody>
          <a:bodyPr/>
          <a:lstStyle/>
          <a:p>
            <a:endParaRPr lang="en-US"/>
          </a:p>
        </p:txBody>
      </p:sp>
      <p:sp>
        <p:nvSpPr>
          <p:cNvPr id="35857" name="Text Box 18"/>
          <p:cNvSpPr txBox="1">
            <a:spLocks noChangeArrowheads="1"/>
          </p:cNvSpPr>
          <p:nvPr/>
        </p:nvSpPr>
        <p:spPr bwMode="auto">
          <a:xfrm>
            <a:off x="3321050" y="2971800"/>
            <a:ext cx="1936750" cy="3270250"/>
          </a:xfrm>
          <a:prstGeom prst="rect">
            <a:avLst/>
          </a:prstGeom>
          <a:noFill/>
          <a:ln w="9525">
            <a:noFill/>
            <a:miter lim="800000"/>
            <a:headEnd/>
            <a:tailEnd/>
          </a:ln>
        </p:spPr>
        <p:txBody>
          <a:bodyPr wrap="none">
            <a:spAutoFit/>
          </a:bodyPr>
          <a:lstStyle/>
          <a:p>
            <a:r>
              <a:rPr lang="en-US">
                <a:solidFill>
                  <a:srgbClr val="3366FF"/>
                </a:solidFill>
              </a:rPr>
              <a:t>       Lead</a:t>
            </a:r>
          </a:p>
          <a:p>
            <a:r>
              <a:rPr lang="en-US">
                <a:solidFill>
                  <a:srgbClr val="009900"/>
                </a:solidFill>
              </a:rPr>
              <a:t> Topic Sentence</a:t>
            </a:r>
          </a:p>
          <a:p>
            <a:r>
              <a:rPr lang="en-US">
                <a:solidFill>
                  <a:srgbClr val="009900"/>
                </a:solidFill>
              </a:rPr>
              <a:t>Thesis Statement</a:t>
            </a:r>
          </a:p>
          <a:p>
            <a:endParaRPr lang="en-US"/>
          </a:p>
          <a:p>
            <a:endParaRPr lang="en-US"/>
          </a:p>
          <a:p>
            <a:r>
              <a:rPr lang="en-US"/>
              <a:t> Key/Star Ideas</a:t>
            </a:r>
          </a:p>
          <a:p>
            <a:r>
              <a:rPr lang="en-US"/>
              <a:t>   Transitions</a:t>
            </a:r>
          </a:p>
          <a:p>
            <a:r>
              <a:rPr lang="en-US">
                <a:solidFill>
                  <a:srgbClr val="FF0000"/>
                </a:solidFill>
              </a:rPr>
              <a:t>  Elaborations</a:t>
            </a:r>
          </a:p>
          <a:p>
            <a:endParaRPr lang="en-US"/>
          </a:p>
          <a:p>
            <a:endParaRPr lang="en-US"/>
          </a:p>
          <a:p>
            <a:r>
              <a:rPr lang="en-US">
                <a:solidFill>
                  <a:srgbClr val="009900"/>
                </a:solidFill>
              </a:rPr>
              <a:t>      Restatement</a:t>
            </a:r>
          </a:p>
          <a:p>
            <a:r>
              <a:rPr lang="en-US">
                <a:solidFill>
                  <a:srgbClr val="009900"/>
                </a:solidFill>
              </a:rPr>
              <a:t>    Summarization</a:t>
            </a:r>
          </a:p>
          <a:p>
            <a:r>
              <a:rPr lang="en-US">
                <a:solidFill>
                  <a:srgbClr val="009900"/>
                </a:solidFill>
              </a:rPr>
              <a:t>Encourage/Challenge</a:t>
            </a:r>
          </a:p>
        </p:txBody>
      </p:sp>
      <p:sp>
        <p:nvSpPr>
          <p:cNvPr id="35858" name="Text Box 19"/>
          <p:cNvSpPr txBox="1">
            <a:spLocks noChangeArrowheads="1"/>
          </p:cNvSpPr>
          <p:nvPr/>
        </p:nvSpPr>
        <p:spPr bwMode="auto">
          <a:xfrm>
            <a:off x="7096125" y="3048000"/>
            <a:ext cx="1800225" cy="3694113"/>
          </a:xfrm>
          <a:prstGeom prst="rect">
            <a:avLst/>
          </a:prstGeom>
          <a:noFill/>
          <a:ln w="9525">
            <a:noFill/>
            <a:miter lim="800000"/>
            <a:headEnd/>
            <a:tailEnd/>
          </a:ln>
        </p:spPr>
        <p:txBody>
          <a:bodyPr wrap="none">
            <a:spAutoFit/>
          </a:bodyPr>
          <a:lstStyle/>
          <a:p>
            <a:r>
              <a:rPr lang="en-US" dirty="0">
                <a:solidFill>
                  <a:srgbClr val="CC0099"/>
                </a:solidFill>
              </a:rPr>
              <a:t>       Setting</a:t>
            </a:r>
          </a:p>
          <a:p>
            <a:r>
              <a:rPr lang="en-US" dirty="0">
                <a:solidFill>
                  <a:srgbClr val="CC0099"/>
                </a:solidFill>
              </a:rPr>
              <a:t>     Character </a:t>
            </a:r>
          </a:p>
          <a:p>
            <a:r>
              <a:rPr lang="en-US" dirty="0">
                <a:solidFill>
                  <a:srgbClr val="CC0099"/>
                </a:solidFill>
              </a:rPr>
              <a:t>    Development</a:t>
            </a:r>
          </a:p>
          <a:p>
            <a:endParaRPr lang="en-US" dirty="0">
              <a:solidFill>
                <a:srgbClr val="CC0099"/>
              </a:solidFill>
            </a:endParaRPr>
          </a:p>
          <a:p>
            <a:r>
              <a:rPr lang="en-US" dirty="0">
                <a:solidFill>
                  <a:srgbClr val="CC0099"/>
                </a:solidFill>
              </a:rPr>
              <a:t>       </a:t>
            </a:r>
          </a:p>
          <a:p>
            <a:r>
              <a:rPr lang="en-US" dirty="0">
                <a:solidFill>
                  <a:srgbClr val="CC0099"/>
                </a:solidFill>
              </a:rPr>
              <a:t>        </a:t>
            </a:r>
            <a:r>
              <a:rPr lang="en-US" dirty="0" smtClean="0">
                <a:solidFill>
                  <a:srgbClr val="CC0099"/>
                </a:solidFill>
              </a:rPr>
              <a:t> </a:t>
            </a:r>
            <a:r>
              <a:rPr lang="en-US" dirty="0">
                <a:solidFill>
                  <a:srgbClr val="CC0099"/>
                </a:solidFill>
              </a:rPr>
              <a:t>Plot</a:t>
            </a:r>
          </a:p>
          <a:p>
            <a:r>
              <a:rPr lang="en-US" dirty="0">
                <a:solidFill>
                  <a:srgbClr val="CC0099"/>
                </a:solidFill>
              </a:rPr>
              <a:t>      </a:t>
            </a:r>
            <a:r>
              <a:rPr lang="en-US" dirty="0" smtClean="0">
                <a:solidFill>
                  <a:srgbClr val="CC0099"/>
                </a:solidFill>
              </a:rPr>
              <a:t> </a:t>
            </a:r>
            <a:r>
              <a:rPr lang="en-US" dirty="0">
                <a:solidFill>
                  <a:srgbClr val="CC0099"/>
                </a:solidFill>
              </a:rPr>
              <a:t>Events</a:t>
            </a:r>
          </a:p>
          <a:p>
            <a:r>
              <a:rPr lang="en-US" dirty="0">
                <a:solidFill>
                  <a:srgbClr val="CC0099"/>
                </a:solidFill>
              </a:rPr>
              <a:t>       </a:t>
            </a:r>
            <a:r>
              <a:rPr lang="en-US" dirty="0" smtClean="0">
                <a:solidFill>
                  <a:srgbClr val="CC0099"/>
                </a:solidFill>
              </a:rPr>
              <a:t>Conflict</a:t>
            </a:r>
            <a:endParaRPr lang="en-US" dirty="0">
              <a:solidFill>
                <a:srgbClr val="CC0099"/>
              </a:solidFill>
            </a:endParaRPr>
          </a:p>
          <a:p>
            <a:r>
              <a:rPr lang="en-US" dirty="0">
                <a:solidFill>
                  <a:srgbClr val="CC0099"/>
                </a:solidFill>
              </a:rPr>
              <a:t>       </a:t>
            </a:r>
            <a:r>
              <a:rPr lang="en-US" dirty="0" smtClean="0">
                <a:solidFill>
                  <a:srgbClr val="CC0099"/>
                </a:solidFill>
              </a:rPr>
              <a:t>Problem</a:t>
            </a:r>
            <a:endParaRPr lang="en-US" dirty="0">
              <a:solidFill>
                <a:srgbClr val="CC0099"/>
              </a:solidFill>
            </a:endParaRPr>
          </a:p>
          <a:p>
            <a:r>
              <a:rPr lang="en-US" dirty="0">
                <a:solidFill>
                  <a:srgbClr val="CC0099"/>
                </a:solidFill>
              </a:rPr>
              <a:t>        </a:t>
            </a:r>
            <a:r>
              <a:rPr lang="en-US" dirty="0" smtClean="0">
                <a:solidFill>
                  <a:srgbClr val="CC0099"/>
                </a:solidFill>
              </a:rPr>
              <a:t>Climax</a:t>
            </a:r>
            <a:endParaRPr lang="en-US" dirty="0">
              <a:solidFill>
                <a:srgbClr val="CC0099"/>
              </a:solidFill>
            </a:endParaRPr>
          </a:p>
          <a:p>
            <a:endParaRPr lang="en-US" dirty="0">
              <a:solidFill>
                <a:srgbClr val="CC0099"/>
              </a:solidFill>
            </a:endParaRPr>
          </a:p>
          <a:p>
            <a:endParaRPr lang="en-US" dirty="0">
              <a:solidFill>
                <a:srgbClr val="CC0099"/>
              </a:solidFill>
            </a:endParaRPr>
          </a:p>
          <a:p>
            <a:r>
              <a:rPr lang="en-US" dirty="0">
                <a:solidFill>
                  <a:srgbClr val="CC0099"/>
                </a:solidFill>
              </a:rPr>
              <a:t>       </a:t>
            </a:r>
            <a:r>
              <a:rPr lang="en-US" dirty="0" smtClean="0">
                <a:solidFill>
                  <a:srgbClr val="CC0099"/>
                </a:solidFill>
              </a:rPr>
              <a:t>Solution</a:t>
            </a:r>
            <a:endParaRPr lang="en-US" dirty="0">
              <a:solidFill>
                <a:srgbClr val="CC00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7862"/>
                                        </p:tgtEl>
                                        <p:attrNameLst>
                                          <p:attrName>style.visibility</p:attrName>
                                        </p:attrNameLst>
                                      </p:cBhvr>
                                      <p:to>
                                        <p:strVal val="visible"/>
                                      </p:to>
                                    </p:set>
                                    <p:animEffect transition="in" filter="dissolve">
                                      <p:cBhvr>
                                        <p:cTn id="7" dur="500"/>
                                        <p:tgtEl>
                                          <p:spTgt spid="10178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7865"/>
                                        </p:tgtEl>
                                        <p:attrNameLst>
                                          <p:attrName>style.visibility</p:attrName>
                                        </p:attrNameLst>
                                      </p:cBhvr>
                                      <p:to>
                                        <p:strVal val="visible"/>
                                      </p:to>
                                    </p:set>
                                    <p:animEffect transition="in" filter="dissolve">
                                      <p:cBhvr>
                                        <p:cTn id="10" dur="500"/>
                                        <p:tgtEl>
                                          <p:spTgt spid="10178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17863"/>
                                        </p:tgtEl>
                                        <p:attrNameLst>
                                          <p:attrName>style.visibility</p:attrName>
                                        </p:attrNameLst>
                                      </p:cBhvr>
                                      <p:to>
                                        <p:strVal val="visible"/>
                                      </p:to>
                                    </p:set>
                                    <p:animEffect transition="in" filter="dissolve">
                                      <p:cBhvr>
                                        <p:cTn id="13" dur="500"/>
                                        <p:tgtEl>
                                          <p:spTgt spid="10178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17866"/>
                                        </p:tgtEl>
                                        <p:attrNameLst>
                                          <p:attrName>style.visibility</p:attrName>
                                        </p:attrNameLst>
                                      </p:cBhvr>
                                      <p:to>
                                        <p:strVal val="visible"/>
                                      </p:to>
                                    </p:set>
                                    <p:animEffect transition="in" filter="dissolve">
                                      <p:cBhvr>
                                        <p:cTn id="16" dur="500"/>
                                        <p:tgtEl>
                                          <p:spTgt spid="10178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17864"/>
                                        </p:tgtEl>
                                        <p:attrNameLst>
                                          <p:attrName>style.visibility</p:attrName>
                                        </p:attrNameLst>
                                      </p:cBhvr>
                                      <p:to>
                                        <p:strVal val="visible"/>
                                      </p:to>
                                    </p:set>
                                    <p:animEffect transition="in" filter="dissolve">
                                      <p:cBhvr>
                                        <p:cTn id="19" dur="500"/>
                                        <p:tgtEl>
                                          <p:spTgt spid="1017864"/>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017859"/>
                                        </p:tgtEl>
                                        <p:attrNameLst>
                                          <p:attrName>style.visibility</p:attrName>
                                        </p:attrNameLst>
                                      </p:cBhvr>
                                      <p:to>
                                        <p:strVal val="visible"/>
                                      </p:to>
                                    </p:set>
                                    <p:animEffect transition="in" filter="dissolve">
                                      <p:cBhvr>
                                        <p:cTn id="24" dur="500"/>
                                        <p:tgtEl>
                                          <p:spTgt spid="101785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017860"/>
                                        </p:tgtEl>
                                        <p:attrNameLst>
                                          <p:attrName>style.visibility</p:attrName>
                                        </p:attrNameLst>
                                      </p:cBhvr>
                                      <p:to>
                                        <p:strVal val="visible"/>
                                      </p:to>
                                    </p:set>
                                    <p:animEffect transition="in" filter="dissolve">
                                      <p:cBhvr>
                                        <p:cTn id="27" dur="500"/>
                                        <p:tgtEl>
                                          <p:spTgt spid="1017860"/>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017861"/>
                                        </p:tgtEl>
                                        <p:attrNameLst>
                                          <p:attrName>style.visibility</p:attrName>
                                        </p:attrNameLst>
                                      </p:cBhvr>
                                      <p:to>
                                        <p:strVal val="visible"/>
                                      </p:to>
                                    </p:set>
                                    <p:animEffect transition="in" filter="dissolve">
                                      <p:cBhvr>
                                        <p:cTn id="30" dur="500"/>
                                        <p:tgtEl>
                                          <p:spTgt spid="101786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017871"/>
                                        </p:tgtEl>
                                        <p:attrNameLst>
                                          <p:attrName>style.visibility</p:attrName>
                                        </p:attrNameLst>
                                      </p:cBhvr>
                                      <p:to>
                                        <p:strVal val="visible"/>
                                      </p:to>
                                    </p:set>
                                    <p:animEffect transition="in" filter="dissolve">
                                      <p:cBhvr>
                                        <p:cTn id="33" dur="500"/>
                                        <p:tgtEl>
                                          <p:spTgt spid="1017871"/>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17872"/>
                                        </p:tgtEl>
                                        <p:attrNameLst>
                                          <p:attrName>style.visibility</p:attrName>
                                        </p:attrNameLst>
                                      </p:cBhvr>
                                      <p:to>
                                        <p:strVal val="visible"/>
                                      </p:to>
                                    </p:set>
                                    <p:animEffect transition="in" filter="dissolve">
                                      <p:cBhvr>
                                        <p:cTn id="36" dur="500"/>
                                        <p:tgtEl>
                                          <p:spTgt spid="1017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7859" grpId="0"/>
      <p:bldP spid="1017860" grpId="0"/>
      <p:bldP spid="1017861" grpId="0"/>
      <p:bldP spid="1017862" grpId="0"/>
      <p:bldP spid="1017863" grpId="0"/>
      <p:bldP spid="1017864" grpId="0"/>
      <p:bldP spid="1017865" grpId="0" animBg="1"/>
      <p:bldP spid="1017866" grpId="0" animBg="1"/>
      <p:bldP spid="1017871" grpId="0" animBg="1"/>
      <p:bldP spid="101787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57200" y="1295400"/>
            <a:ext cx="3581400" cy="519113"/>
          </a:xfrm>
          <a:prstGeom prst="rect">
            <a:avLst/>
          </a:prstGeom>
          <a:noFill/>
          <a:ln w="9525">
            <a:noFill/>
            <a:miter lim="800000"/>
            <a:headEnd/>
            <a:tailEnd/>
          </a:ln>
        </p:spPr>
        <p:txBody>
          <a:bodyPr>
            <a:spAutoFit/>
          </a:bodyPr>
          <a:lstStyle/>
          <a:p>
            <a:pPr algn="ctr"/>
            <a:endParaRPr lang="en-US" b="1"/>
          </a:p>
          <a:p>
            <a:r>
              <a:rPr lang="en-US" sz="1200"/>
              <a:t>     </a:t>
            </a:r>
            <a:endParaRPr lang="en-US"/>
          </a:p>
        </p:txBody>
      </p:sp>
      <p:sp>
        <p:nvSpPr>
          <p:cNvPr id="36867" name="Text Box 3"/>
          <p:cNvSpPr txBox="1">
            <a:spLocks noChangeArrowheads="1"/>
          </p:cNvSpPr>
          <p:nvPr/>
        </p:nvSpPr>
        <p:spPr bwMode="auto">
          <a:xfrm>
            <a:off x="0" y="304800"/>
            <a:ext cx="9144000" cy="1431925"/>
          </a:xfrm>
          <a:prstGeom prst="rect">
            <a:avLst/>
          </a:prstGeom>
          <a:noFill/>
          <a:ln w="9525">
            <a:noFill/>
            <a:miter lim="800000"/>
            <a:headEnd/>
            <a:tailEnd/>
          </a:ln>
        </p:spPr>
        <p:txBody>
          <a:bodyPr>
            <a:spAutoFit/>
          </a:bodyPr>
          <a:lstStyle/>
          <a:p>
            <a:pPr algn="ctr"/>
            <a:r>
              <a:rPr lang="en-US" sz="4400" b="1" dirty="0">
                <a:solidFill>
                  <a:srgbClr val="660066"/>
                </a:solidFill>
              </a:rPr>
              <a:t>Two Kinds of Writing</a:t>
            </a:r>
            <a:r>
              <a:rPr lang="en-US" sz="4400" b="1" dirty="0"/>
              <a:t> </a:t>
            </a:r>
            <a:r>
              <a:rPr lang="en-US" sz="4400" b="1" dirty="0">
                <a:solidFill>
                  <a:srgbClr val="FC2A14"/>
                </a:solidFill>
              </a:rPr>
              <a:t/>
            </a:r>
            <a:br>
              <a:rPr lang="en-US" sz="4400" b="1" dirty="0">
                <a:solidFill>
                  <a:srgbClr val="FC2A14"/>
                </a:solidFill>
              </a:rPr>
            </a:br>
            <a:endParaRPr lang="en-US" sz="4400" dirty="0">
              <a:solidFill>
                <a:srgbClr val="FC2A14"/>
              </a:solidFill>
            </a:endParaRPr>
          </a:p>
        </p:txBody>
      </p:sp>
      <p:sp>
        <p:nvSpPr>
          <p:cNvPr id="36868" name="Line 4"/>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36869" name="Text Box 5"/>
          <p:cNvSpPr txBox="1">
            <a:spLocks noChangeArrowheads="1"/>
          </p:cNvSpPr>
          <p:nvPr/>
        </p:nvSpPr>
        <p:spPr bwMode="auto">
          <a:xfrm>
            <a:off x="152400" y="2133600"/>
            <a:ext cx="4572000" cy="4246563"/>
          </a:xfrm>
          <a:prstGeom prst="rect">
            <a:avLst/>
          </a:prstGeom>
          <a:noFill/>
          <a:ln w="9525">
            <a:noFill/>
            <a:miter lim="800000"/>
            <a:headEnd/>
            <a:tailEnd/>
          </a:ln>
        </p:spPr>
        <p:txBody>
          <a:bodyPr>
            <a:spAutoFit/>
          </a:bodyPr>
          <a:lstStyle/>
          <a:p>
            <a:pPr algn="ctr">
              <a:lnSpc>
                <a:spcPct val="90000"/>
              </a:lnSpc>
            </a:pPr>
            <a:endParaRPr lang="en-US" sz="1600"/>
          </a:p>
          <a:p>
            <a:pPr>
              <a:lnSpc>
                <a:spcPct val="90000"/>
              </a:lnSpc>
            </a:pPr>
            <a:r>
              <a:rPr lang="en-US" sz="1600"/>
              <a:t>   River otters are fascinating animals. There are many things that make them special. First, they love water. They like rivers, ponds and lakes. Their fur keeps them warm in cold water. Also otters are great swimmers. They dive, float, and glide through the water. This is easy for them because they have big back feet. Next, otters love to play. Some of their favorite games are hide-and-seek and sliding down hills. They usually live in a den with other otters, so they always have someone to play with. Otters are amazing creatures</a:t>
            </a:r>
            <a:r>
              <a:rPr lang="en-US"/>
              <a:t>.   </a:t>
            </a:r>
          </a:p>
          <a:p>
            <a:pPr>
              <a:lnSpc>
                <a:spcPct val="90000"/>
              </a:lnSpc>
            </a:pPr>
            <a:endParaRPr lang="en-US"/>
          </a:p>
          <a:p>
            <a:pPr>
              <a:lnSpc>
                <a:spcPct val="90000"/>
              </a:lnSpc>
            </a:pPr>
            <a:endParaRPr lang="en-US"/>
          </a:p>
          <a:p>
            <a:pPr>
              <a:lnSpc>
                <a:spcPct val="90000"/>
              </a:lnSpc>
            </a:pPr>
            <a:endParaRPr lang="en-US"/>
          </a:p>
          <a:p>
            <a:pPr>
              <a:lnSpc>
                <a:spcPct val="90000"/>
              </a:lnSpc>
            </a:pPr>
            <a:endParaRPr lang="en-US"/>
          </a:p>
          <a:p>
            <a:pPr algn="ctr">
              <a:lnSpc>
                <a:spcPct val="90000"/>
              </a:lnSpc>
            </a:pPr>
            <a:endParaRPr lang="en-US"/>
          </a:p>
        </p:txBody>
      </p:sp>
      <p:sp>
        <p:nvSpPr>
          <p:cNvPr id="651270" name="Text Box 6"/>
          <p:cNvSpPr txBox="1">
            <a:spLocks noChangeArrowheads="1"/>
          </p:cNvSpPr>
          <p:nvPr/>
        </p:nvSpPr>
        <p:spPr bwMode="auto">
          <a:xfrm>
            <a:off x="4724400" y="1600200"/>
            <a:ext cx="4038600" cy="457200"/>
          </a:xfrm>
          <a:prstGeom prst="rect">
            <a:avLst/>
          </a:prstGeom>
          <a:noFill/>
          <a:ln w="9525">
            <a:noFill/>
            <a:miter lim="800000"/>
            <a:headEnd/>
            <a:tailEnd/>
          </a:ln>
        </p:spPr>
        <p:txBody>
          <a:bodyPr>
            <a:spAutoFit/>
          </a:bodyPr>
          <a:lstStyle/>
          <a:p>
            <a:pPr algn="ctr"/>
            <a:r>
              <a:rPr lang="en-US" sz="2400" b="1"/>
              <a:t>Story</a:t>
            </a:r>
          </a:p>
        </p:txBody>
      </p:sp>
      <p:sp>
        <p:nvSpPr>
          <p:cNvPr id="651271" name="Text Box 7"/>
          <p:cNvSpPr txBox="1">
            <a:spLocks noChangeArrowheads="1"/>
          </p:cNvSpPr>
          <p:nvPr/>
        </p:nvSpPr>
        <p:spPr bwMode="auto">
          <a:xfrm>
            <a:off x="0" y="1600200"/>
            <a:ext cx="4800600" cy="457200"/>
          </a:xfrm>
          <a:prstGeom prst="rect">
            <a:avLst/>
          </a:prstGeom>
          <a:noFill/>
          <a:ln w="9525">
            <a:noFill/>
            <a:miter lim="800000"/>
            <a:headEnd/>
            <a:tailEnd/>
          </a:ln>
        </p:spPr>
        <p:txBody>
          <a:bodyPr anchor="b">
            <a:spAutoFit/>
          </a:bodyPr>
          <a:lstStyle/>
          <a:p>
            <a:pPr algn="ctr"/>
            <a:r>
              <a:rPr lang="en-US" b="1"/>
              <a:t>   </a:t>
            </a:r>
            <a:r>
              <a:rPr lang="en-US" sz="2400" b="1"/>
              <a:t> Information</a:t>
            </a:r>
          </a:p>
        </p:txBody>
      </p:sp>
      <p:sp>
        <p:nvSpPr>
          <p:cNvPr id="36872" name="AutoShape 8"/>
          <p:cNvSpPr>
            <a:spLocks noChangeArrowheads="1"/>
          </p:cNvSpPr>
          <p:nvPr/>
        </p:nvSpPr>
        <p:spPr bwMode="auto">
          <a:xfrm>
            <a:off x="4953000" y="1600200"/>
            <a:ext cx="35814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3" name="AutoShape 9"/>
          <p:cNvSpPr>
            <a:spLocks noChangeArrowheads="1"/>
          </p:cNvSpPr>
          <p:nvPr/>
        </p:nvSpPr>
        <p:spPr bwMode="auto">
          <a:xfrm>
            <a:off x="228600" y="1600200"/>
            <a:ext cx="44196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4" name="Text Box 10"/>
          <p:cNvSpPr txBox="1">
            <a:spLocks noChangeArrowheads="1"/>
          </p:cNvSpPr>
          <p:nvPr/>
        </p:nvSpPr>
        <p:spPr bwMode="auto">
          <a:xfrm>
            <a:off x="1708150" y="2032000"/>
            <a:ext cx="1308100" cy="366713"/>
          </a:xfrm>
          <a:prstGeom prst="rect">
            <a:avLst/>
          </a:prstGeom>
          <a:noFill/>
          <a:ln w="9525">
            <a:noFill/>
            <a:miter lim="800000"/>
            <a:headEnd/>
            <a:tailEnd/>
          </a:ln>
        </p:spPr>
        <p:txBody>
          <a:bodyPr wrap="none">
            <a:spAutoFit/>
          </a:bodyPr>
          <a:lstStyle/>
          <a:p>
            <a:pPr algn="ctr"/>
            <a:r>
              <a:rPr lang="en-US"/>
              <a:t>River Otters</a:t>
            </a:r>
          </a:p>
        </p:txBody>
      </p:sp>
      <p:sp>
        <p:nvSpPr>
          <p:cNvPr id="36875" name="Text Box 11"/>
          <p:cNvSpPr txBox="1">
            <a:spLocks noChangeArrowheads="1"/>
          </p:cNvSpPr>
          <p:nvPr/>
        </p:nvSpPr>
        <p:spPr bwMode="auto">
          <a:xfrm>
            <a:off x="4724400" y="2057400"/>
            <a:ext cx="4343400" cy="4102100"/>
          </a:xfrm>
          <a:prstGeom prst="rect">
            <a:avLst/>
          </a:prstGeom>
          <a:noFill/>
          <a:ln w="9525">
            <a:noFill/>
            <a:miter lim="800000"/>
            <a:headEnd/>
            <a:tailEnd/>
          </a:ln>
        </p:spPr>
        <p:txBody>
          <a:bodyPr>
            <a:spAutoFit/>
          </a:bodyPr>
          <a:lstStyle/>
          <a:p>
            <a:pPr>
              <a:lnSpc>
                <a:spcPct val="90000"/>
              </a:lnSpc>
              <a:spcBef>
                <a:spcPct val="50000"/>
              </a:spcBef>
            </a:pPr>
            <a:r>
              <a:rPr lang="en-US"/>
              <a:t>                         Ollie and Orpha    </a:t>
            </a:r>
          </a:p>
          <a:p>
            <a:pPr>
              <a:lnSpc>
                <a:spcPct val="90000"/>
              </a:lnSpc>
              <a:spcBef>
                <a:spcPct val="50000"/>
              </a:spcBef>
            </a:pPr>
            <a:r>
              <a:rPr lang="en-US"/>
              <a:t>    </a:t>
            </a:r>
            <a:r>
              <a:rPr lang="en-US" sz="1600"/>
              <a:t>Near the pond on the Henderson’s farm lived a family of otters. Ollie and Orpha were the youngest members of the den.</a:t>
            </a:r>
          </a:p>
          <a:p>
            <a:pPr>
              <a:lnSpc>
                <a:spcPct val="90000"/>
              </a:lnSpc>
              <a:spcBef>
                <a:spcPct val="50000"/>
              </a:spcBef>
            </a:pPr>
            <a:r>
              <a:rPr lang="en-US" sz="1600"/>
              <a:t>    One day, Mother Otter told Ollie and Orpha not to go near the water. They were surprised. Usually they were allowed to spend the day playing. Mother explained that friends were visiting, and it  was important to Mother that everything stayed neat and tidy.</a:t>
            </a:r>
          </a:p>
          <a:p>
            <a:pPr>
              <a:lnSpc>
                <a:spcPct val="90000"/>
              </a:lnSpc>
              <a:spcBef>
                <a:spcPct val="50000"/>
              </a:spcBef>
            </a:pPr>
            <a:r>
              <a:rPr lang="en-US" sz="1600"/>
              <a:t>    “Don’t get dirty,” she commanded. </a:t>
            </a:r>
          </a:p>
          <a:p>
            <a:pPr>
              <a:lnSpc>
                <a:spcPct val="90000"/>
              </a:lnSpc>
              <a:spcBef>
                <a:spcPct val="50000"/>
              </a:spcBef>
            </a:pPr>
            <a:r>
              <a:rPr lang="en-US" sz="1600"/>
              <a:t>    Of course we won’t , said Orpha as she looked at Ollie, who just smiled.</a:t>
            </a:r>
          </a:p>
          <a:p>
            <a:pPr>
              <a:lnSpc>
                <a:spcPct val="90000"/>
              </a:lnSpc>
              <a:spcBef>
                <a:spcPct val="50000"/>
              </a:spcBef>
            </a:pPr>
            <a:r>
              <a:rPr lang="en-US" sz="1600"/>
              <a:t>    After that, Orpha and Ollie went outside as Mother Otter cleaned the den. Orpha….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1270"/>
                                        </p:tgtEl>
                                        <p:attrNameLst>
                                          <p:attrName>style.visibility</p:attrName>
                                        </p:attrNameLst>
                                      </p:cBhvr>
                                      <p:to>
                                        <p:strVal val="visible"/>
                                      </p:to>
                                    </p:set>
                                    <p:animEffect transition="in" filter="box(in)">
                                      <p:cBhvr>
                                        <p:cTn id="7" dur="500"/>
                                        <p:tgtEl>
                                          <p:spTgt spid="65127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51271"/>
                                        </p:tgtEl>
                                        <p:attrNameLst>
                                          <p:attrName>style.visibility</p:attrName>
                                        </p:attrNameLst>
                                      </p:cBhvr>
                                      <p:to>
                                        <p:strVal val="visible"/>
                                      </p:to>
                                    </p:set>
                                    <p:animEffect transition="in" filter="box(in)">
                                      <p:cBhvr>
                                        <p:cTn id="12" dur="500"/>
                                        <p:tgtEl>
                                          <p:spTgt spid="65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70" grpId="0"/>
      <p:bldP spid="65127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Colors</a:t>
            </a:r>
          </a:p>
        </p:txBody>
      </p:sp>
      <p:sp>
        <p:nvSpPr>
          <p:cNvPr id="37891" name="Text Box 3"/>
          <p:cNvSpPr txBox="1">
            <a:spLocks noChangeArrowheads="1"/>
          </p:cNvSpPr>
          <p:nvPr/>
        </p:nvSpPr>
        <p:spPr bwMode="auto">
          <a:xfrm>
            <a:off x="5334000" y="2528888"/>
            <a:ext cx="2286000" cy="457200"/>
          </a:xfrm>
          <a:prstGeom prst="rect">
            <a:avLst/>
          </a:prstGeom>
          <a:noFill/>
          <a:ln w="9525">
            <a:noFill/>
            <a:miter lim="800000"/>
            <a:headEnd/>
            <a:tailEnd/>
          </a:ln>
        </p:spPr>
        <p:txBody>
          <a:bodyPr>
            <a:spAutoFit/>
          </a:bodyPr>
          <a:lstStyle/>
          <a:p>
            <a:pPr algn="ctr"/>
            <a:r>
              <a:rPr lang="en-US" sz="2400" b="1"/>
              <a:t>BEGINNING</a:t>
            </a:r>
          </a:p>
        </p:txBody>
      </p:sp>
      <p:sp>
        <p:nvSpPr>
          <p:cNvPr id="37892" name="Text Box 4"/>
          <p:cNvSpPr txBox="1">
            <a:spLocks noChangeArrowheads="1"/>
          </p:cNvSpPr>
          <p:nvPr/>
        </p:nvSpPr>
        <p:spPr bwMode="auto">
          <a:xfrm>
            <a:off x="6019800" y="5653088"/>
            <a:ext cx="838200" cy="457200"/>
          </a:xfrm>
          <a:prstGeom prst="rect">
            <a:avLst/>
          </a:prstGeom>
          <a:noFill/>
          <a:ln w="9525">
            <a:noFill/>
            <a:miter lim="800000"/>
            <a:headEnd/>
            <a:tailEnd/>
          </a:ln>
        </p:spPr>
        <p:txBody>
          <a:bodyPr>
            <a:spAutoFit/>
          </a:bodyPr>
          <a:lstStyle/>
          <a:p>
            <a:pPr algn="ctr"/>
            <a:r>
              <a:rPr lang="en-US" sz="2400" b="1"/>
              <a:t>END</a:t>
            </a:r>
          </a:p>
        </p:txBody>
      </p:sp>
      <p:sp>
        <p:nvSpPr>
          <p:cNvPr id="37893" name="Text Box 5"/>
          <p:cNvSpPr txBox="1">
            <a:spLocks noChangeArrowheads="1"/>
          </p:cNvSpPr>
          <p:nvPr/>
        </p:nvSpPr>
        <p:spPr bwMode="auto">
          <a:xfrm>
            <a:off x="838200" y="2514600"/>
            <a:ext cx="2667000" cy="457200"/>
          </a:xfrm>
          <a:prstGeom prst="rect">
            <a:avLst/>
          </a:prstGeom>
          <a:noFill/>
          <a:ln w="9525">
            <a:noFill/>
            <a:miter lim="800000"/>
            <a:headEnd/>
            <a:tailEnd/>
          </a:ln>
        </p:spPr>
        <p:txBody>
          <a:bodyPr>
            <a:spAutoFit/>
          </a:bodyPr>
          <a:lstStyle/>
          <a:p>
            <a:pPr algn="ctr"/>
            <a:r>
              <a:rPr lang="en-US" sz="2400" b="1"/>
              <a:t>INTRODUCTION</a:t>
            </a:r>
          </a:p>
        </p:txBody>
      </p:sp>
      <p:sp>
        <p:nvSpPr>
          <p:cNvPr id="37894" name="Text Box 6"/>
          <p:cNvSpPr txBox="1">
            <a:spLocks noChangeArrowheads="1"/>
          </p:cNvSpPr>
          <p:nvPr/>
        </p:nvSpPr>
        <p:spPr bwMode="auto">
          <a:xfrm>
            <a:off x="1677988" y="4044950"/>
            <a:ext cx="1065212" cy="457200"/>
          </a:xfrm>
          <a:prstGeom prst="rect">
            <a:avLst/>
          </a:prstGeom>
          <a:noFill/>
          <a:ln w="9525">
            <a:noFill/>
            <a:miter lim="800000"/>
            <a:headEnd/>
            <a:tailEnd/>
          </a:ln>
        </p:spPr>
        <p:txBody>
          <a:bodyPr wrap="none">
            <a:spAutoFit/>
          </a:bodyPr>
          <a:lstStyle/>
          <a:p>
            <a:pPr algn="ctr"/>
            <a:r>
              <a:rPr lang="en-US" sz="2400" b="1"/>
              <a:t>BODY</a:t>
            </a:r>
          </a:p>
        </p:txBody>
      </p:sp>
      <p:sp>
        <p:nvSpPr>
          <p:cNvPr id="37895" name="Text Box 7"/>
          <p:cNvSpPr txBox="1">
            <a:spLocks noChangeArrowheads="1"/>
          </p:cNvSpPr>
          <p:nvPr/>
        </p:nvSpPr>
        <p:spPr bwMode="auto">
          <a:xfrm>
            <a:off x="990600" y="5653088"/>
            <a:ext cx="2362200" cy="457200"/>
          </a:xfrm>
          <a:prstGeom prst="rect">
            <a:avLst/>
          </a:prstGeom>
          <a:noFill/>
          <a:ln w="9525">
            <a:noFill/>
            <a:miter lim="800000"/>
            <a:headEnd/>
            <a:tailEnd/>
          </a:ln>
        </p:spPr>
        <p:txBody>
          <a:bodyPr>
            <a:spAutoFit/>
          </a:bodyPr>
          <a:lstStyle/>
          <a:p>
            <a:pPr algn="ctr"/>
            <a:r>
              <a:rPr lang="en-US" sz="2400" b="1"/>
              <a:t>CONCLUSION</a:t>
            </a:r>
          </a:p>
        </p:txBody>
      </p:sp>
      <p:sp>
        <p:nvSpPr>
          <p:cNvPr id="37896" name="Line 8"/>
          <p:cNvSpPr>
            <a:spLocks noChangeShapeType="1"/>
          </p:cNvSpPr>
          <p:nvPr/>
        </p:nvSpPr>
        <p:spPr bwMode="auto">
          <a:xfrm>
            <a:off x="22098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7" name="Line 9"/>
          <p:cNvSpPr>
            <a:spLocks noChangeShapeType="1"/>
          </p:cNvSpPr>
          <p:nvPr/>
        </p:nvSpPr>
        <p:spPr bwMode="auto">
          <a:xfrm>
            <a:off x="2209800" y="4648200"/>
            <a:ext cx="0" cy="990600"/>
          </a:xfrm>
          <a:prstGeom prst="line">
            <a:avLst/>
          </a:prstGeom>
          <a:noFill/>
          <a:ln w="38100">
            <a:solidFill>
              <a:schemeClr val="tx1"/>
            </a:solidFill>
            <a:round/>
            <a:headEnd/>
            <a:tailEnd type="triangle" w="med" len="med"/>
          </a:ln>
        </p:spPr>
        <p:txBody>
          <a:bodyPr/>
          <a:lstStyle/>
          <a:p>
            <a:endParaRPr lang="en-US"/>
          </a:p>
        </p:txBody>
      </p:sp>
      <p:sp>
        <p:nvSpPr>
          <p:cNvPr id="37898" name="Line 10"/>
          <p:cNvSpPr>
            <a:spLocks noChangeShapeType="1"/>
          </p:cNvSpPr>
          <p:nvPr/>
        </p:nvSpPr>
        <p:spPr bwMode="auto">
          <a:xfrm>
            <a:off x="64770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9" name="Line 11"/>
          <p:cNvSpPr>
            <a:spLocks noChangeShapeType="1"/>
          </p:cNvSpPr>
          <p:nvPr/>
        </p:nvSpPr>
        <p:spPr bwMode="auto">
          <a:xfrm>
            <a:off x="6477000" y="4648200"/>
            <a:ext cx="0" cy="990600"/>
          </a:xfrm>
          <a:prstGeom prst="line">
            <a:avLst/>
          </a:prstGeom>
          <a:noFill/>
          <a:ln w="38100">
            <a:solidFill>
              <a:schemeClr val="tx1"/>
            </a:solidFill>
            <a:round/>
            <a:headEnd/>
            <a:tailEnd type="triangle" w="med" len="med"/>
          </a:ln>
        </p:spPr>
        <p:txBody>
          <a:bodyPr/>
          <a:lstStyle/>
          <a:p>
            <a:endParaRPr lang="en-US"/>
          </a:p>
        </p:txBody>
      </p:sp>
      <p:sp>
        <p:nvSpPr>
          <p:cNvPr id="143372" name="Freeform 12"/>
          <p:cNvSpPr>
            <a:spLocks/>
          </p:cNvSpPr>
          <p:nvPr/>
        </p:nvSpPr>
        <p:spPr bwMode="auto">
          <a:xfrm>
            <a:off x="5816600" y="2895600"/>
            <a:ext cx="1270000" cy="2667000"/>
          </a:xfrm>
          <a:custGeom>
            <a:avLst/>
            <a:gdLst>
              <a:gd name="T0" fmla="*/ 2147483647 w 616"/>
              <a:gd name="T1" fmla="*/ 0 h 1312"/>
              <a:gd name="T2" fmla="*/ 2147483647 w 616"/>
              <a:gd name="T3" fmla="*/ 2147483647 h 1312"/>
              <a:gd name="T4" fmla="*/ 2147483647 w 616"/>
              <a:gd name="T5" fmla="*/ 2147483647 h 1312"/>
              <a:gd name="T6" fmla="*/ 2147483647 w 616"/>
              <a:gd name="T7" fmla="*/ 2147483647 h 1312"/>
              <a:gd name="T8" fmla="*/ 2147483647 w 616"/>
              <a:gd name="T9" fmla="*/ 2147483647 h 1312"/>
              <a:gd name="T10" fmla="*/ 2147483647 w 616"/>
              <a:gd name="T11" fmla="*/ 2147483647 h 1312"/>
              <a:gd name="T12" fmla="*/ 2147483647 w 616"/>
              <a:gd name="T13" fmla="*/ 2147483647 h 1312"/>
              <a:gd name="T14" fmla="*/ 2147483647 w 616"/>
              <a:gd name="T15" fmla="*/ 2147483647 h 1312"/>
              <a:gd name="T16" fmla="*/ 2147483647 w 616"/>
              <a:gd name="T17" fmla="*/ 2147483647 h 1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6"/>
              <a:gd name="T28" fmla="*/ 0 h 1312"/>
              <a:gd name="T29" fmla="*/ 616 w 616"/>
              <a:gd name="T30" fmla="*/ 1312 h 1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6" h="1312">
                <a:moveTo>
                  <a:pt x="392" y="0"/>
                </a:moveTo>
                <a:cubicBezTo>
                  <a:pt x="496" y="28"/>
                  <a:pt x="600" y="56"/>
                  <a:pt x="536" y="96"/>
                </a:cubicBezTo>
                <a:cubicBezTo>
                  <a:pt x="472" y="136"/>
                  <a:pt x="0" y="176"/>
                  <a:pt x="8" y="240"/>
                </a:cubicBezTo>
                <a:cubicBezTo>
                  <a:pt x="16" y="304"/>
                  <a:pt x="568" y="384"/>
                  <a:pt x="584" y="480"/>
                </a:cubicBezTo>
                <a:cubicBezTo>
                  <a:pt x="600" y="576"/>
                  <a:pt x="120" y="736"/>
                  <a:pt x="104" y="816"/>
                </a:cubicBezTo>
                <a:cubicBezTo>
                  <a:pt x="88" y="896"/>
                  <a:pt x="504" y="896"/>
                  <a:pt x="488" y="960"/>
                </a:cubicBezTo>
                <a:cubicBezTo>
                  <a:pt x="472" y="1024"/>
                  <a:pt x="0" y="1144"/>
                  <a:pt x="8" y="1200"/>
                </a:cubicBezTo>
                <a:cubicBezTo>
                  <a:pt x="16" y="1256"/>
                  <a:pt x="456" y="1280"/>
                  <a:pt x="536" y="1296"/>
                </a:cubicBezTo>
                <a:cubicBezTo>
                  <a:pt x="616" y="1312"/>
                  <a:pt x="552" y="1304"/>
                  <a:pt x="488" y="1296"/>
                </a:cubicBezTo>
              </a:path>
            </a:pathLst>
          </a:custGeom>
          <a:noFill/>
          <a:ln w="22225">
            <a:solidFill>
              <a:srgbClr val="CC00FF"/>
            </a:solidFill>
            <a:round/>
            <a:headEnd/>
            <a:tailEnd/>
          </a:ln>
        </p:spPr>
        <p:txBody>
          <a:bodyPr/>
          <a:lstStyle/>
          <a:p>
            <a:endParaRPr lang="en-US"/>
          </a:p>
        </p:txBody>
      </p:sp>
      <p:sp>
        <p:nvSpPr>
          <p:cNvPr id="143373" name="Freeform 13"/>
          <p:cNvSpPr>
            <a:spLocks/>
          </p:cNvSpPr>
          <p:nvPr/>
        </p:nvSpPr>
        <p:spPr bwMode="auto">
          <a:xfrm>
            <a:off x="3365500" y="2667000"/>
            <a:ext cx="749300" cy="3302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143374" name="Freeform 14"/>
          <p:cNvSpPr>
            <a:spLocks/>
          </p:cNvSpPr>
          <p:nvPr/>
        </p:nvSpPr>
        <p:spPr bwMode="auto">
          <a:xfrm>
            <a:off x="3213100" y="3276600"/>
            <a:ext cx="901700" cy="6096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FF00"/>
            </a:solidFill>
            <a:round/>
            <a:headEnd/>
            <a:tailEnd/>
          </a:ln>
        </p:spPr>
        <p:txBody>
          <a:bodyPr/>
          <a:lstStyle/>
          <a:p>
            <a:endParaRPr lang="en-US"/>
          </a:p>
        </p:txBody>
      </p:sp>
      <p:sp>
        <p:nvSpPr>
          <p:cNvPr id="143375" name="Freeform 15"/>
          <p:cNvSpPr>
            <a:spLocks/>
          </p:cNvSpPr>
          <p:nvPr/>
        </p:nvSpPr>
        <p:spPr bwMode="auto">
          <a:xfrm>
            <a:off x="3124200" y="4267200"/>
            <a:ext cx="990600" cy="762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0000"/>
            </a:solidFill>
            <a:round/>
            <a:headEnd/>
            <a:tailEnd/>
          </a:ln>
        </p:spPr>
        <p:txBody>
          <a:bodyPr/>
          <a:lstStyle/>
          <a:p>
            <a:endParaRPr lang="en-US"/>
          </a:p>
        </p:txBody>
      </p:sp>
      <p:sp>
        <p:nvSpPr>
          <p:cNvPr id="143376" name="Freeform 16"/>
          <p:cNvSpPr>
            <a:spLocks/>
          </p:cNvSpPr>
          <p:nvPr/>
        </p:nvSpPr>
        <p:spPr bwMode="auto">
          <a:xfrm>
            <a:off x="3200400" y="5562600"/>
            <a:ext cx="838200" cy="381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37905" name="Text Box 17"/>
          <p:cNvSpPr txBox="1">
            <a:spLocks noChangeArrowheads="1"/>
          </p:cNvSpPr>
          <p:nvPr/>
        </p:nvSpPr>
        <p:spPr bwMode="auto">
          <a:xfrm>
            <a:off x="4724400" y="1676400"/>
            <a:ext cx="3276600" cy="519113"/>
          </a:xfrm>
          <a:prstGeom prst="rect">
            <a:avLst/>
          </a:prstGeom>
          <a:noFill/>
          <a:ln w="9525">
            <a:noFill/>
            <a:miter lim="800000"/>
            <a:headEnd/>
            <a:tailEnd/>
          </a:ln>
        </p:spPr>
        <p:txBody>
          <a:bodyPr>
            <a:spAutoFit/>
          </a:bodyPr>
          <a:lstStyle/>
          <a:p>
            <a:pPr algn="ctr"/>
            <a:r>
              <a:rPr lang="en-US" sz="2800" b="1"/>
              <a:t>Narrative</a:t>
            </a:r>
          </a:p>
        </p:txBody>
      </p:sp>
      <p:sp>
        <p:nvSpPr>
          <p:cNvPr id="37906" name="Text Box 18"/>
          <p:cNvSpPr txBox="1">
            <a:spLocks noChangeArrowheads="1"/>
          </p:cNvSpPr>
          <p:nvPr/>
        </p:nvSpPr>
        <p:spPr bwMode="auto">
          <a:xfrm>
            <a:off x="609600" y="1676400"/>
            <a:ext cx="3429000" cy="519113"/>
          </a:xfrm>
          <a:prstGeom prst="rect">
            <a:avLst/>
          </a:prstGeom>
          <a:noFill/>
          <a:ln w="9525">
            <a:noFill/>
            <a:miter lim="800000"/>
            <a:headEnd/>
            <a:tailEnd/>
          </a:ln>
        </p:spPr>
        <p:txBody>
          <a:bodyPr>
            <a:spAutoFit/>
          </a:bodyPr>
          <a:lstStyle/>
          <a:p>
            <a:pPr algn="ctr"/>
            <a:r>
              <a:rPr lang="en-US" sz="2800" b="1"/>
              <a:t>Expository</a:t>
            </a:r>
          </a:p>
        </p:txBody>
      </p:sp>
      <p:sp>
        <p:nvSpPr>
          <p:cNvPr id="37907" name="AutoShape 19"/>
          <p:cNvSpPr>
            <a:spLocks noChangeArrowheads="1"/>
          </p:cNvSpPr>
          <p:nvPr/>
        </p:nvSpPr>
        <p:spPr bwMode="auto">
          <a:xfrm>
            <a:off x="6096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7908" name="Text Box 20"/>
          <p:cNvSpPr txBox="1">
            <a:spLocks noChangeArrowheads="1"/>
          </p:cNvSpPr>
          <p:nvPr/>
        </p:nvSpPr>
        <p:spPr bwMode="auto">
          <a:xfrm>
            <a:off x="5638800" y="4052888"/>
            <a:ext cx="1600200" cy="457200"/>
          </a:xfrm>
          <a:prstGeom prst="rect">
            <a:avLst/>
          </a:prstGeom>
          <a:noFill/>
          <a:ln w="9525">
            <a:noFill/>
            <a:miter lim="800000"/>
            <a:headEnd/>
            <a:tailEnd/>
          </a:ln>
        </p:spPr>
        <p:txBody>
          <a:bodyPr>
            <a:spAutoFit/>
          </a:bodyPr>
          <a:lstStyle/>
          <a:p>
            <a:pPr algn="ctr"/>
            <a:r>
              <a:rPr lang="en-US" sz="2400" b="1"/>
              <a:t>MIDDLE</a:t>
            </a:r>
          </a:p>
        </p:txBody>
      </p:sp>
      <p:sp>
        <p:nvSpPr>
          <p:cNvPr id="37909" name="AutoShape 21"/>
          <p:cNvSpPr>
            <a:spLocks noChangeArrowheads="1"/>
          </p:cNvSpPr>
          <p:nvPr/>
        </p:nvSpPr>
        <p:spPr bwMode="auto">
          <a:xfrm>
            <a:off x="46482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43372"/>
                                        </p:tgtEl>
                                        <p:attrNameLst>
                                          <p:attrName>style.visibility</p:attrName>
                                        </p:attrNameLst>
                                      </p:cBhvr>
                                      <p:to>
                                        <p:strVal val="visible"/>
                                      </p:to>
                                    </p:set>
                                    <p:anim calcmode="lin" valueType="num">
                                      <p:cBhvr>
                                        <p:cTn id="7" dur="500" fill="hold"/>
                                        <p:tgtEl>
                                          <p:spTgt spid="143372"/>
                                        </p:tgtEl>
                                        <p:attrNameLst>
                                          <p:attrName>ppt_w</p:attrName>
                                        </p:attrNameLst>
                                      </p:cBhvr>
                                      <p:tavLst>
                                        <p:tav tm="0">
                                          <p:val>
                                            <p:fltVal val="0"/>
                                          </p:val>
                                        </p:tav>
                                        <p:tav tm="100000">
                                          <p:val>
                                            <p:strVal val="#ppt_w"/>
                                          </p:val>
                                        </p:tav>
                                      </p:tavLst>
                                    </p:anim>
                                    <p:anim calcmode="lin" valueType="num">
                                      <p:cBhvr>
                                        <p:cTn id="8" dur="500" fill="hold"/>
                                        <p:tgtEl>
                                          <p:spTgt spid="143372"/>
                                        </p:tgtEl>
                                        <p:attrNameLst>
                                          <p:attrName>ppt_h</p:attrName>
                                        </p:attrNameLst>
                                      </p:cBhvr>
                                      <p:tavLst>
                                        <p:tav tm="0">
                                          <p:val>
                                            <p:fltVal val="0"/>
                                          </p:val>
                                        </p:tav>
                                        <p:tav tm="100000">
                                          <p:val>
                                            <p:strVal val="#ppt_h"/>
                                          </p:val>
                                        </p:tav>
                                      </p:tavLst>
                                    </p:anim>
                                    <p:anim calcmode="lin" valueType="num">
                                      <p:cBhvr>
                                        <p:cTn id="9" dur="500" fill="hold"/>
                                        <p:tgtEl>
                                          <p:spTgt spid="143372"/>
                                        </p:tgtEl>
                                        <p:attrNameLst>
                                          <p:attrName>style.rotation</p:attrName>
                                        </p:attrNameLst>
                                      </p:cBhvr>
                                      <p:tavLst>
                                        <p:tav tm="0">
                                          <p:val>
                                            <p:fltVal val="360"/>
                                          </p:val>
                                        </p:tav>
                                        <p:tav tm="100000">
                                          <p:val>
                                            <p:fltVal val="0"/>
                                          </p:val>
                                        </p:tav>
                                      </p:tavLst>
                                    </p:anim>
                                    <p:animEffect transition="in" filter="fade">
                                      <p:cBhvr>
                                        <p:cTn id="10" dur="500"/>
                                        <p:tgtEl>
                                          <p:spTgt spid="143372"/>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143373"/>
                                        </p:tgtEl>
                                        <p:attrNameLst>
                                          <p:attrName>style.visibility</p:attrName>
                                        </p:attrNameLst>
                                      </p:cBhvr>
                                      <p:to>
                                        <p:strVal val="visible"/>
                                      </p:to>
                                    </p:set>
                                    <p:anim calcmode="lin" valueType="num">
                                      <p:cBhvr>
                                        <p:cTn id="15" dur="500" decel="50000" fill="hold">
                                          <p:stCondLst>
                                            <p:cond delay="0"/>
                                          </p:stCondLst>
                                        </p:cTn>
                                        <p:tgtEl>
                                          <p:spTgt spid="14337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4337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43373"/>
                                        </p:tgtEl>
                                        <p:attrNameLst>
                                          <p:attrName>ppt_w</p:attrName>
                                        </p:attrNameLst>
                                      </p:cBhvr>
                                      <p:tavLst>
                                        <p:tav tm="0">
                                          <p:val>
                                            <p:strVal val="#ppt_w*.05"/>
                                          </p:val>
                                        </p:tav>
                                        <p:tav tm="100000">
                                          <p:val>
                                            <p:strVal val="#ppt_w"/>
                                          </p:val>
                                        </p:tav>
                                      </p:tavLst>
                                    </p:anim>
                                    <p:anim calcmode="lin" valueType="num">
                                      <p:cBhvr>
                                        <p:cTn id="18" dur="1000" fill="hold"/>
                                        <p:tgtEl>
                                          <p:spTgt spid="14337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4337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4337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4337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43373"/>
                                        </p:tgtEl>
                                      </p:cBhvr>
                                    </p:animEffect>
                                  </p:childTnLst>
                                </p:cTn>
                              </p:par>
                              <p:par>
                                <p:cTn id="23" presetID="25" presetClass="entr" presetSubtype="0" fill="hold" grpId="0" nodeType="withEffect">
                                  <p:stCondLst>
                                    <p:cond delay="0"/>
                                  </p:stCondLst>
                                  <p:childTnLst>
                                    <p:set>
                                      <p:cBhvr>
                                        <p:cTn id="24" dur="1" fill="hold">
                                          <p:stCondLst>
                                            <p:cond delay="0"/>
                                          </p:stCondLst>
                                        </p:cTn>
                                        <p:tgtEl>
                                          <p:spTgt spid="143374"/>
                                        </p:tgtEl>
                                        <p:attrNameLst>
                                          <p:attrName>style.visibility</p:attrName>
                                        </p:attrNameLst>
                                      </p:cBhvr>
                                      <p:to>
                                        <p:strVal val="visible"/>
                                      </p:to>
                                    </p:set>
                                    <p:anim calcmode="lin" valueType="num">
                                      <p:cBhvr>
                                        <p:cTn id="25" dur="500" decel="50000" fill="hold">
                                          <p:stCondLst>
                                            <p:cond delay="0"/>
                                          </p:stCondLst>
                                        </p:cTn>
                                        <p:tgtEl>
                                          <p:spTgt spid="143374"/>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43374"/>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43374"/>
                                        </p:tgtEl>
                                        <p:attrNameLst>
                                          <p:attrName>ppt_w</p:attrName>
                                        </p:attrNameLst>
                                      </p:cBhvr>
                                      <p:tavLst>
                                        <p:tav tm="0">
                                          <p:val>
                                            <p:strVal val="#ppt_w*.05"/>
                                          </p:val>
                                        </p:tav>
                                        <p:tav tm="100000">
                                          <p:val>
                                            <p:strVal val="#ppt_w"/>
                                          </p:val>
                                        </p:tav>
                                      </p:tavLst>
                                    </p:anim>
                                    <p:anim calcmode="lin" valueType="num">
                                      <p:cBhvr>
                                        <p:cTn id="28" dur="1000" fill="hold"/>
                                        <p:tgtEl>
                                          <p:spTgt spid="143374"/>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43374"/>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43374"/>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43374"/>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43374"/>
                                        </p:tgtEl>
                                      </p:cBhvr>
                                    </p:animEffect>
                                  </p:childTnLst>
                                </p:cTn>
                              </p:par>
                              <p:par>
                                <p:cTn id="33" presetID="25" presetClass="entr" presetSubtype="0" fill="hold" grpId="0" nodeType="withEffect">
                                  <p:stCondLst>
                                    <p:cond delay="0"/>
                                  </p:stCondLst>
                                  <p:childTnLst>
                                    <p:set>
                                      <p:cBhvr>
                                        <p:cTn id="34" dur="1" fill="hold">
                                          <p:stCondLst>
                                            <p:cond delay="0"/>
                                          </p:stCondLst>
                                        </p:cTn>
                                        <p:tgtEl>
                                          <p:spTgt spid="143375"/>
                                        </p:tgtEl>
                                        <p:attrNameLst>
                                          <p:attrName>style.visibility</p:attrName>
                                        </p:attrNameLst>
                                      </p:cBhvr>
                                      <p:to>
                                        <p:strVal val="visible"/>
                                      </p:to>
                                    </p:set>
                                    <p:anim calcmode="lin" valueType="num">
                                      <p:cBhvr>
                                        <p:cTn id="35" dur="500" decel="50000" fill="hold">
                                          <p:stCondLst>
                                            <p:cond delay="0"/>
                                          </p:stCondLst>
                                        </p:cTn>
                                        <p:tgtEl>
                                          <p:spTgt spid="143375"/>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43375"/>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43375"/>
                                        </p:tgtEl>
                                        <p:attrNameLst>
                                          <p:attrName>ppt_w</p:attrName>
                                        </p:attrNameLst>
                                      </p:cBhvr>
                                      <p:tavLst>
                                        <p:tav tm="0">
                                          <p:val>
                                            <p:strVal val="#ppt_w*.05"/>
                                          </p:val>
                                        </p:tav>
                                        <p:tav tm="100000">
                                          <p:val>
                                            <p:strVal val="#ppt_w"/>
                                          </p:val>
                                        </p:tav>
                                      </p:tavLst>
                                    </p:anim>
                                    <p:anim calcmode="lin" valueType="num">
                                      <p:cBhvr>
                                        <p:cTn id="38" dur="1000" fill="hold"/>
                                        <p:tgtEl>
                                          <p:spTgt spid="143375"/>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43375"/>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43375"/>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43375"/>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43375"/>
                                        </p:tgtEl>
                                      </p:cBhvr>
                                    </p:animEffect>
                                  </p:childTnLst>
                                </p:cTn>
                              </p:par>
                              <p:par>
                                <p:cTn id="43" presetID="25" presetClass="entr" presetSubtype="0" fill="hold" grpId="0" nodeType="withEffect">
                                  <p:stCondLst>
                                    <p:cond delay="0"/>
                                  </p:stCondLst>
                                  <p:childTnLst>
                                    <p:set>
                                      <p:cBhvr>
                                        <p:cTn id="44" dur="1" fill="hold">
                                          <p:stCondLst>
                                            <p:cond delay="0"/>
                                          </p:stCondLst>
                                        </p:cTn>
                                        <p:tgtEl>
                                          <p:spTgt spid="143376"/>
                                        </p:tgtEl>
                                        <p:attrNameLst>
                                          <p:attrName>style.visibility</p:attrName>
                                        </p:attrNameLst>
                                      </p:cBhvr>
                                      <p:to>
                                        <p:strVal val="visible"/>
                                      </p:to>
                                    </p:set>
                                    <p:anim calcmode="lin" valueType="num">
                                      <p:cBhvr>
                                        <p:cTn id="45" dur="500" decel="50000" fill="hold">
                                          <p:stCondLst>
                                            <p:cond delay="0"/>
                                          </p:stCondLst>
                                        </p:cTn>
                                        <p:tgtEl>
                                          <p:spTgt spid="14337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4337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43376"/>
                                        </p:tgtEl>
                                        <p:attrNameLst>
                                          <p:attrName>ppt_w</p:attrName>
                                        </p:attrNameLst>
                                      </p:cBhvr>
                                      <p:tavLst>
                                        <p:tav tm="0">
                                          <p:val>
                                            <p:strVal val="#ppt_w*.05"/>
                                          </p:val>
                                        </p:tav>
                                        <p:tav tm="100000">
                                          <p:val>
                                            <p:strVal val="#ppt_w"/>
                                          </p:val>
                                        </p:tav>
                                      </p:tavLst>
                                    </p:anim>
                                    <p:anim calcmode="lin" valueType="num">
                                      <p:cBhvr>
                                        <p:cTn id="48" dur="1000" fill="hold"/>
                                        <p:tgtEl>
                                          <p:spTgt spid="14337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4337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4337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4337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4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2" grpId="0" animBg="1"/>
      <p:bldP spid="143373" grpId="0" animBg="1"/>
      <p:bldP spid="143374" grpId="0" animBg="1"/>
      <p:bldP spid="143375" grpId="0" animBg="1"/>
      <p:bldP spid="14337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304800"/>
            <a:ext cx="9144000" cy="762000"/>
          </a:xfrm>
          <a:noFill/>
        </p:spPr>
        <p:txBody>
          <a:bodyPr/>
          <a:lstStyle/>
          <a:p>
            <a:pPr eaLnBrk="1" hangingPunct="1"/>
            <a:r>
              <a:rPr lang="en-US" dirty="0" smtClean="0"/>
              <a:t>Traffic Light Organization</a:t>
            </a:r>
          </a:p>
        </p:txBody>
      </p:sp>
      <p:sp>
        <p:nvSpPr>
          <p:cNvPr id="147459" name="Oval 3"/>
          <p:cNvSpPr>
            <a:spLocks noChangeArrowheads="1"/>
          </p:cNvSpPr>
          <p:nvPr/>
        </p:nvSpPr>
        <p:spPr bwMode="auto">
          <a:xfrm>
            <a:off x="2438400" y="2133600"/>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147460" name="Oval 4"/>
          <p:cNvSpPr>
            <a:spLocks noChangeArrowheads="1"/>
          </p:cNvSpPr>
          <p:nvPr/>
        </p:nvSpPr>
        <p:spPr bwMode="auto">
          <a:xfrm>
            <a:off x="2438400" y="3200400"/>
            <a:ext cx="914400" cy="838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147461" name="Oval 5"/>
          <p:cNvSpPr>
            <a:spLocks noChangeArrowheads="1"/>
          </p:cNvSpPr>
          <p:nvPr/>
        </p:nvSpPr>
        <p:spPr bwMode="auto">
          <a:xfrm>
            <a:off x="2438400" y="4343400"/>
            <a:ext cx="914400" cy="838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47462" name="Oval 6"/>
          <p:cNvSpPr>
            <a:spLocks noChangeArrowheads="1"/>
          </p:cNvSpPr>
          <p:nvPr/>
        </p:nvSpPr>
        <p:spPr bwMode="auto">
          <a:xfrm>
            <a:off x="2438400" y="5410200"/>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38919" name="Text Box 7"/>
          <p:cNvSpPr txBox="1">
            <a:spLocks noChangeArrowheads="1"/>
          </p:cNvSpPr>
          <p:nvPr/>
        </p:nvSpPr>
        <p:spPr bwMode="auto">
          <a:xfrm>
            <a:off x="3886200" y="1979613"/>
            <a:ext cx="2946400" cy="749300"/>
          </a:xfrm>
          <a:prstGeom prst="rect">
            <a:avLst/>
          </a:prstGeom>
          <a:noFill/>
          <a:ln w="9525">
            <a:noFill/>
            <a:miter lim="800000"/>
            <a:headEnd/>
            <a:tailEnd/>
          </a:ln>
        </p:spPr>
        <p:txBody>
          <a:bodyPr wrap="none">
            <a:spAutoFit/>
          </a:bodyPr>
          <a:lstStyle/>
          <a:p>
            <a:pPr algn="ctr">
              <a:lnSpc>
                <a:spcPct val="80000"/>
              </a:lnSpc>
            </a:pPr>
            <a:r>
              <a:rPr lang="en-US" sz="2400" b="1"/>
              <a:t>GO!</a:t>
            </a:r>
          </a:p>
          <a:p>
            <a:pPr algn="ctr"/>
            <a:r>
              <a:rPr lang="en-US" sz="2400"/>
              <a:t>Write a topic sentence</a:t>
            </a:r>
            <a:r>
              <a:rPr lang="en-US"/>
              <a:t>.</a:t>
            </a:r>
          </a:p>
        </p:txBody>
      </p:sp>
      <p:sp>
        <p:nvSpPr>
          <p:cNvPr id="38920" name="Text Box 8"/>
          <p:cNvSpPr txBox="1">
            <a:spLocks noChangeArrowheads="1"/>
          </p:cNvSpPr>
          <p:nvPr/>
        </p:nvSpPr>
        <p:spPr bwMode="auto">
          <a:xfrm>
            <a:off x="3581400" y="2960688"/>
            <a:ext cx="3700463" cy="1077912"/>
          </a:xfrm>
          <a:prstGeom prst="rect">
            <a:avLst/>
          </a:prstGeom>
          <a:noFill/>
          <a:ln w="9525">
            <a:noFill/>
            <a:miter lim="800000"/>
            <a:headEnd/>
            <a:tailEnd/>
          </a:ln>
        </p:spPr>
        <p:txBody>
          <a:bodyPr wrap="none">
            <a:spAutoFit/>
          </a:bodyPr>
          <a:lstStyle/>
          <a:p>
            <a:pPr algn="ctr">
              <a:lnSpc>
                <a:spcPct val="90000"/>
              </a:lnSpc>
            </a:pPr>
            <a:r>
              <a:rPr lang="en-US" sz="2400" b="1"/>
              <a:t>SLOW DOWN!</a:t>
            </a:r>
          </a:p>
          <a:p>
            <a:pPr algn="ctr">
              <a:lnSpc>
                <a:spcPct val="90000"/>
              </a:lnSpc>
            </a:pPr>
            <a:r>
              <a:rPr lang="en-US" sz="2400"/>
              <a:t>Give a reason, detail, or fact.</a:t>
            </a:r>
          </a:p>
          <a:p>
            <a:pPr algn="ctr">
              <a:lnSpc>
                <a:spcPct val="90000"/>
              </a:lnSpc>
            </a:pPr>
            <a:r>
              <a:rPr lang="en-US" sz="2400"/>
              <a:t>Include a transition.</a:t>
            </a:r>
          </a:p>
        </p:txBody>
      </p:sp>
      <p:sp>
        <p:nvSpPr>
          <p:cNvPr id="38921" name="Text Box 9"/>
          <p:cNvSpPr txBox="1">
            <a:spLocks noChangeArrowheads="1"/>
          </p:cNvSpPr>
          <p:nvPr/>
        </p:nvSpPr>
        <p:spPr bwMode="auto">
          <a:xfrm>
            <a:off x="3679825" y="4278313"/>
            <a:ext cx="3421063" cy="749300"/>
          </a:xfrm>
          <a:prstGeom prst="rect">
            <a:avLst/>
          </a:prstGeom>
          <a:noFill/>
          <a:ln w="9525">
            <a:noFill/>
            <a:miter lim="800000"/>
            <a:headEnd/>
            <a:tailEnd/>
          </a:ln>
        </p:spPr>
        <p:txBody>
          <a:bodyPr wrap="none">
            <a:spAutoFit/>
          </a:bodyPr>
          <a:lstStyle/>
          <a:p>
            <a:pPr algn="ctr"/>
            <a:r>
              <a:rPr lang="en-US" sz="2400" b="1"/>
              <a:t>STOP!</a:t>
            </a:r>
          </a:p>
          <a:p>
            <a:pPr algn="ctr">
              <a:lnSpc>
                <a:spcPct val="80000"/>
              </a:lnSpc>
            </a:pPr>
            <a:r>
              <a:rPr lang="en-US" sz="2400"/>
              <a:t>Explain. Give an example.</a:t>
            </a:r>
          </a:p>
        </p:txBody>
      </p:sp>
      <p:sp>
        <p:nvSpPr>
          <p:cNvPr id="38922" name="Text Box 10"/>
          <p:cNvSpPr txBox="1">
            <a:spLocks noChangeArrowheads="1"/>
          </p:cNvSpPr>
          <p:nvPr/>
        </p:nvSpPr>
        <p:spPr bwMode="auto">
          <a:xfrm>
            <a:off x="3943350" y="5376863"/>
            <a:ext cx="2838450" cy="1004887"/>
          </a:xfrm>
          <a:prstGeom prst="rect">
            <a:avLst/>
          </a:prstGeom>
          <a:noFill/>
          <a:ln w="9525">
            <a:noFill/>
            <a:miter lim="800000"/>
            <a:headEnd/>
            <a:tailEnd/>
          </a:ln>
        </p:spPr>
        <p:txBody>
          <a:bodyPr wrap="none">
            <a:spAutoFit/>
          </a:bodyPr>
          <a:lstStyle/>
          <a:p>
            <a:pPr algn="ctr">
              <a:lnSpc>
                <a:spcPct val="80000"/>
              </a:lnSpc>
            </a:pPr>
            <a:r>
              <a:rPr lang="en-US" sz="2400" b="1"/>
              <a:t>GO BACK!</a:t>
            </a:r>
          </a:p>
          <a:p>
            <a:pPr algn="ctr">
              <a:lnSpc>
                <a:spcPct val="80000"/>
              </a:lnSpc>
            </a:pPr>
            <a:r>
              <a:rPr lang="en-US" sz="2400"/>
              <a:t>Remind the reader of </a:t>
            </a:r>
          </a:p>
          <a:p>
            <a:pPr algn="ctr">
              <a:lnSpc>
                <a:spcPct val="90000"/>
              </a:lnSpc>
            </a:pPr>
            <a:r>
              <a:rPr lang="en-US" sz="2400"/>
              <a:t>your topic.</a:t>
            </a:r>
          </a:p>
        </p:txBody>
      </p:sp>
      <p:sp>
        <p:nvSpPr>
          <p:cNvPr id="38923" name="Line 11"/>
          <p:cNvSpPr>
            <a:spLocks noChangeShapeType="1"/>
          </p:cNvSpPr>
          <p:nvPr/>
        </p:nvSpPr>
        <p:spPr bwMode="auto">
          <a:xfrm>
            <a:off x="152400" y="1905000"/>
            <a:ext cx="8839200" cy="0"/>
          </a:xfrm>
          <a:prstGeom prst="line">
            <a:avLst/>
          </a:prstGeom>
          <a:noFill/>
          <a:ln w="9525">
            <a:solidFill>
              <a:schemeClr val="tx1"/>
            </a:solidFill>
            <a:round/>
            <a:headEnd/>
            <a:tailEnd/>
          </a:ln>
        </p:spPr>
        <p:txBody>
          <a:bodyPr/>
          <a:lstStyle/>
          <a:p>
            <a:endParaRPr lang="en-US"/>
          </a:p>
        </p:txBody>
      </p:sp>
      <p:sp>
        <p:nvSpPr>
          <p:cNvPr id="38924" name="Rectangle 17"/>
          <p:cNvSpPr>
            <a:spLocks noChangeArrowheads="1"/>
          </p:cNvSpPr>
          <p:nvPr/>
        </p:nvSpPr>
        <p:spPr bwMode="auto">
          <a:xfrm>
            <a:off x="762000" y="6343650"/>
            <a:ext cx="184150" cy="304800"/>
          </a:xfrm>
          <a:prstGeom prst="rect">
            <a:avLst/>
          </a:prstGeom>
          <a:noFill/>
          <a:ln w="9525">
            <a:noFill/>
            <a:miter lim="800000"/>
            <a:headEnd/>
            <a:tailEnd/>
          </a:ln>
        </p:spPr>
        <p:txBody>
          <a:bodyPr wrap="none">
            <a:spAutoFit/>
          </a:bodyPr>
          <a:lstStyle/>
          <a:p>
            <a:pPr>
              <a:spcBef>
                <a:spcPct val="50000"/>
              </a:spcBef>
            </a:pPr>
            <a:endParaRPr lang="en-US" sz="14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47459"/>
                                        </p:tgtEl>
                                        <p:attrNameLst>
                                          <p:attrName>style.visibility</p:attrName>
                                        </p:attrNameLst>
                                      </p:cBhvr>
                                      <p:to>
                                        <p:strVal val="visible"/>
                                      </p:to>
                                    </p:set>
                                    <p:anim calcmode="lin" valueType="num">
                                      <p:cBhvr>
                                        <p:cTn id="7" dur="1000" fill="hold"/>
                                        <p:tgtEl>
                                          <p:spTgt spid="147459"/>
                                        </p:tgtEl>
                                        <p:attrNameLst>
                                          <p:attrName>ppt_w</p:attrName>
                                        </p:attrNameLst>
                                      </p:cBhvr>
                                      <p:tavLst>
                                        <p:tav tm="0">
                                          <p:val>
                                            <p:fltVal val="0"/>
                                          </p:val>
                                        </p:tav>
                                        <p:tav tm="100000">
                                          <p:val>
                                            <p:strVal val="#ppt_w"/>
                                          </p:val>
                                        </p:tav>
                                      </p:tavLst>
                                    </p:anim>
                                    <p:anim calcmode="lin" valueType="num">
                                      <p:cBhvr>
                                        <p:cTn id="8" dur="1000" fill="hold"/>
                                        <p:tgtEl>
                                          <p:spTgt spid="147459"/>
                                        </p:tgtEl>
                                        <p:attrNameLst>
                                          <p:attrName>ppt_h</p:attrName>
                                        </p:attrNameLst>
                                      </p:cBhvr>
                                      <p:tavLst>
                                        <p:tav tm="0">
                                          <p:val>
                                            <p:fltVal val="0"/>
                                          </p:val>
                                        </p:tav>
                                        <p:tav tm="100000">
                                          <p:val>
                                            <p:strVal val="#ppt_h"/>
                                          </p:val>
                                        </p:tav>
                                      </p:tavLst>
                                    </p:anim>
                                    <p:anim calcmode="lin" valueType="num">
                                      <p:cBhvr>
                                        <p:cTn id="9" dur="1000" fill="hold"/>
                                        <p:tgtEl>
                                          <p:spTgt spid="147459"/>
                                        </p:tgtEl>
                                        <p:attrNameLst>
                                          <p:attrName>style.rotation</p:attrName>
                                        </p:attrNameLst>
                                      </p:cBhvr>
                                      <p:tavLst>
                                        <p:tav tm="0">
                                          <p:val>
                                            <p:fltVal val="90"/>
                                          </p:val>
                                        </p:tav>
                                        <p:tav tm="100000">
                                          <p:val>
                                            <p:fltVal val="0"/>
                                          </p:val>
                                        </p:tav>
                                      </p:tavLst>
                                    </p:anim>
                                    <p:animEffect transition="in" filter="fade">
                                      <p:cBhvr>
                                        <p:cTn id="10" dur="1000"/>
                                        <p:tgtEl>
                                          <p:spTgt spid="14745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147460"/>
                                        </p:tgtEl>
                                        <p:attrNameLst>
                                          <p:attrName>style.visibility</p:attrName>
                                        </p:attrNameLst>
                                      </p:cBhvr>
                                      <p:to>
                                        <p:strVal val="visible"/>
                                      </p:to>
                                    </p:set>
                                    <p:anim calcmode="lin" valueType="num">
                                      <p:cBhvr>
                                        <p:cTn id="15" dur="1000" fill="hold"/>
                                        <p:tgtEl>
                                          <p:spTgt spid="147460"/>
                                        </p:tgtEl>
                                        <p:attrNameLst>
                                          <p:attrName>ppt_w</p:attrName>
                                        </p:attrNameLst>
                                      </p:cBhvr>
                                      <p:tavLst>
                                        <p:tav tm="0">
                                          <p:val>
                                            <p:fltVal val="0"/>
                                          </p:val>
                                        </p:tav>
                                        <p:tav tm="100000">
                                          <p:val>
                                            <p:strVal val="#ppt_w"/>
                                          </p:val>
                                        </p:tav>
                                      </p:tavLst>
                                    </p:anim>
                                    <p:anim calcmode="lin" valueType="num">
                                      <p:cBhvr>
                                        <p:cTn id="16" dur="1000" fill="hold"/>
                                        <p:tgtEl>
                                          <p:spTgt spid="147460"/>
                                        </p:tgtEl>
                                        <p:attrNameLst>
                                          <p:attrName>ppt_h</p:attrName>
                                        </p:attrNameLst>
                                      </p:cBhvr>
                                      <p:tavLst>
                                        <p:tav tm="0">
                                          <p:val>
                                            <p:fltVal val="0"/>
                                          </p:val>
                                        </p:tav>
                                        <p:tav tm="100000">
                                          <p:val>
                                            <p:strVal val="#ppt_h"/>
                                          </p:val>
                                        </p:tav>
                                      </p:tavLst>
                                    </p:anim>
                                    <p:anim calcmode="lin" valueType="num">
                                      <p:cBhvr>
                                        <p:cTn id="17" dur="1000" fill="hold"/>
                                        <p:tgtEl>
                                          <p:spTgt spid="147460"/>
                                        </p:tgtEl>
                                        <p:attrNameLst>
                                          <p:attrName>style.rotation</p:attrName>
                                        </p:attrNameLst>
                                      </p:cBhvr>
                                      <p:tavLst>
                                        <p:tav tm="0">
                                          <p:val>
                                            <p:fltVal val="90"/>
                                          </p:val>
                                        </p:tav>
                                        <p:tav tm="100000">
                                          <p:val>
                                            <p:fltVal val="0"/>
                                          </p:val>
                                        </p:tav>
                                      </p:tavLst>
                                    </p:anim>
                                    <p:animEffect transition="in" filter="fade">
                                      <p:cBhvr>
                                        <p:cTn id="18" dur="1000"/>
                                        <p:tgtEl>
                                          <p:spTgt spid="147460"/>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47461"/>
                                        </p:tgtEl>
                                        <p:attrNameLst>
                                          <p:attrName>style.visibility</p:attrName>
                                        </p:attrNameLst>
                                      </p:cBhvr>
                                      <p:to>
                                        <p:strVal val="visible"/>
                                      </p:to>
                                    </p:set>
                                    <p:anim calcmode="lin" valueType="num">
                                      <p:cBhvr>
                                        <p:cTn id="23" dur="1000" fill="hold"/>
                                        <p:tgtEl>
                                          <p:spTgt spid="147461"/>
                                        </p:tgtEl>
                                        <p:attrNameLst>
                                          <p:attrName>ppt_w</p:attrName>
                                        </p:attrNameLst>
                                      </p:cBhvr>
                                      <p:tavLst>
                                        <p:tav tm="0">
                                          <p:val>
                                            <p:fltVal val="0"/>
                                          </p:val>
                                        </p:tav>
                                        <p:tav tm="100000">
                                          <p:val>
                                            <p:strVal val="#ppt_w"/>
                                          </p:val>
                                        </p:tav>
                                      </p:tavLst>
                                    </p:anim>
                                    <p:anim calcmode="lin" valueType="num">
                                      <p:cBhvr>
                                        <p:cTn id="24" dur="1000" fill="hold"/>
                                        <p:tgtEl>
                                          <p:spTgt spid="147461"/>
                                        </p:tgtEl>
                                        <p:attrNameLst>
                                          <p:attrName>ppt_h</p:attrName>
                                        </p:attrNameLst>
                                      </p:cBhvr>
                                      <p:tavLst>
                                        <p:tav tm="0">
                                          <p:val>
                                            <p:fltVal val="0"/>
                                          </p:val>
                                        </p:tav>
                                        <p:tav tm="100000">
                                          <p:val>
                                            <p:strVal val="#ppt_h"/>
                                          </p:val>
                                        </p:tav>
                                      </p:tavLst>
                                    </p:anim>
                                    <p:anim calcmode="lin" valueType="num">
                                      <p:cBhvr>
                                        <p:cTn id="25" dur="1000" fill="hold"/>
                                        <p:tgtEl>
                                          <p:spTgt spid="147461"/>
                                        </p:tgtEl>
                                        <p:attrNameLst>
                                          <p:attrName>style.rotation</p:attrName>
                                        </p:attrNameLst>
                                      </p:cBhvr>
                                      <p:tavLst>
                                        <p:tav tm="0">
                                          <p:val>
                                            <p:fltVal val="90"/>
                                          </p:val>
                                        </p:tav>
                                        <p:tav tm="100000">
                                          <p:val>
                                            <p:fltVal val="0"/>
                                          </p:val>
                                        </p:tav>
                                      </p:tavLst>
                                    </p:anim>
                                    <p:animEffect transition="in" filter="fade">
                                      <p:cBhvr>
                                        <p:cTn id="26" dur="1000"/>
                                        <p:tgtEl>
                                          <p:spTgt spid="14746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147462"/>
                                        </p:tgtEl>
                                        <p:attrNameLst>
                                          <p:attrName>style.visibility</p:attrName>
                                        </p:attrNameLst>
                                      </p:cBhvr>
                                      <p:to>
                                        <p:strVal val="visible"/>
                                      </p:to>
                                    </p:set>
                                    <p:anim calcmode="lin" valueType="num">
                                      <p:cBhvr>
                                        <p:cTn id="31" dur="1000" fill="hold"/>
                                        <p:tgtEl>
                                          <p:spTgt spid="147462"/>
                                        </p:tgtEl>
                                        <p:attrNameLst>
                                          <p:attrName>ppt_w</p:attrName>
                                        </p:attrNameLst>
                                      </p:cBhvr>
                                      <p:tavLst>
                                        <p:tav tm="0">
                                          <p:val>
                                            <p:fltVal val="0"/>
                                          </p:val>
                                        </p:tav>
                                        <p:tav tm="100000">
                                          <p:val>
                                            <p:strVal val="#ppt_w"/>
                                          </p:val>
                                        </p:tav>
                                      </p:tavLst>
                                    </p:anim>
                                    <p:anim calcmode="lin" valueType="num">
                                      <p:cBhvr>
                                        <p:cTn id="32" dur="1000" fill="hold"/>
                                        <p:tgtEl>
                                          <p:spTgt spid="147462"/>
                                        </p:tgtEl>
                                        <p:attrNameLst>
                                          <p:attrName>ppt_h</p:attrName>
                                        </p:attrNameLst>
                                      </p:cBhvr>
                                      <p:tavLst>
                                        <p:tav tm="0">
                                          <p:val>
                                            <p:fltVal val="0"/>
                                          </p:val>
                                        </p:tav>
                                        <p:tav tm="100000">
                                          <p:val>
                                            <p:strVal val="#ppt_h"/>
                                          </p:val>
                                        </p:tav>
                                      </p:tavLst>
                                    </p:anim>
                                    <p:anim calcmode="lin" valueType="num">
                                      <p:cBhvr>
                                        <p:cTn id="33" dur="1000" fill="hold"/>
                                        <p:tgtEl>
                                          <p:spTgt spid="147462"/>
                                        </p:tgtEl>
                                        <p:attrNameLst>
                                          <p:attrName>style.rotation</p:attrName>
                                        </p:attrNameLst>
                                      </p:cBhvr>
                                      <p:tavLst>
                                        <p:tav tm="0">
                                          <p:val>
                                            <p:fltVal val="90"/>
                                          </p:val>
                                        </p:tav>
                                        <p:tav tm="100000">
                                          <p:val>
                                            <p:fltVal val="0"/>
                                          </p:val>
                                        </p:tav>
                                      </p:tavLst>
                                    </p:anim>
                                    <p:animEffect transition="in" filter="fade">
                                      <p:cBhvr>
                                        <p:cTn id="34" dur="1000"/>
                                        <p:tgtEl>
                                          <p:spTgt spid="147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animBg="1"/>
      <p:bldP spid="147460" grpId="0" animBg="1"/>
      <p:bldP spid="147461" grpId="0" animBg="1"/>
      <p:bldP spid="14746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72799170-5106-46E3-B514-F805C92207D2}" type="slidenum">
              <a:rPr lang="en-US" smtClean="0">
                <a:solidFill>
                  <a:schemeClr val="tx2"/>
                </a:solidFill>
                <a:latin typeface="Arial" pitchFamily="34" charset="0"/>
                <a:ea typeface="+mn-ea"/>
                <a:cs typeface="+mn-cs"/>
              </a:rPr>
              <a:pPr algn="r">
                <a:defRPr/>
              </a:pPr>
              <a:t>55</a:t>
            </a:fld>
            <a:endParaRPr lang="en-US" smtClean="0">
              <a:solidFill>
                <a:schemeClr val="tx2"/>
              </a:solidFill>
              <a:latin typeface="Arial" pitchFamily="34" charset="0"/>
              <a:ea typeface="+mn-ea"/>
              <a:cs typeface="+mn-cs"/>
            </a:endParaRPr>
          </a:p>
        </p:txBody>
      </p:sp>
      <p:sp>
        <p:nvSpPr>
          <p:cNvPr id="39939" name="Line 2"/>
          <p:cNvSpPr>
            <a:spLocks noChangeShapeType="1"/>
          </p:cNvSpPr>
          <p:nvPr/>
        </p:nvSpPr>
        <p:spPr bwMode="auto">
          <a:xfrm>
            <a:off x="609600" y="1905000"/>
            <a:ext cx="8001000" cy="0"/>
          </a:xfrm>
          <a:prstGeom prst="line">
            <a:avLst/>
          </a:prstGeom>
          <a:noFill/>
          <a:ln w="9525">
            <a:solidFill>
              <a:schemeClr val="tx1"/>
            </a:solidFill>
            <a:round/>
            <a:headEnd/>
            <a:tailEnd/>
          </a:ln>
        </p:spPr>
        <p:txBody>
          <a:bodyPr/>
          <a:lstStyle/>
          <a:p>
            <a:endParaRPr lang="en-US"/>
          </a:p>
        </p:txBody>
      </p:sp>
      <p:sp>
        <p:nvSpPr>
          <p:cNvPr id="39940" name="Line 3"/>
          <p:cNvSpPr>
            <a:spLocks noChangeShapeType="1"/>
          </p:cNvSpPr>
          <p:nvPr/>
        </p:nvSpPr>
        <p:spPr bwMode="auto">
          <a:xfrm>
            <a:off x="609600" y="2209800"/>
            <a:ext cx="8001000" cy="0"/>
          </a:xfrm>
          <a:prstGeom prst="line">
            <a:avLst/>
          </a:prstGeom>
          <a:noFill/>
          <a:ln w="9525">
            <a:solidFill>
              <a:schemeClr val="tx1"/>
            </a:solidFill>
            <a:round/>
            <a:headEnd/>
            <a:tailEnd/>
          </a:ln>
        </p:spPr>
        <p:txBody>
          <a:bodyPr/>
          <a:lstStyle/>
          <a:p>
            <a:endParaRPr lang="en-US"/>
          </a:p>
        </p:txBody>
      </p:sp>
      <p:sp>
        <p:nvSpPr>
          <p:cNvPr id="39941" name="Line 4"/>
          <p:cNvSpPr>
            <a:spLocks noChangeShapeType="1"/>
          </p:cNvSpPr>
          <p:nvPr/>
        </p:nvSpPr>
        <p:spPr bwMode="auto">
          <a:xfrm>
            <a:off x="609600" y="2514600"/>
            <a:ext cx="8001000" cy="0"/>
          </a:xfrm>
          <a:prstGeom prst="line">
            <a:avLst/>
          </a:prstGeom>
          <a:noFill/>
          <a:ln w="9525">
            <a:solidFill>
              <a:schemeClr val="tx1"/>
            </a:solidFill>
            <a:round/>
            <a:headEnd/>
            <a:tailEnd/>
          </a:ln>
        </p:spPr>
        <p:txBody>
          <a:bodyPr/>
          <a:lstStyle/>
          <a:p>
            <a:endParaRPr lang="en-US"/>
          </a:p>
        </p:txBody>
      </p:sp>
      <p:sp>
        <p:nvSpPr>
          <p:cNvPr id="39942" name="Line 5"/>
          <p:cNvSpPr>
            <a:spLocks noChangeShapeType="1"/>
          </p:cNvSpPr>
          <p:nvPr/>
        </p:nvSpPr>
        <p:spPr bwMode="auto">
          <a:xfrm>
            <a:off x="609600" y="2819400"/>
            <a:ext cx="8001000" cy="0"/>
          </a:xfrm>
          <a:prstGeom prst="line">
            <a:avLst/>
          </a:prstGeom>
          <a:noFill/>
          <a:ln w="9525">
            <a:solidFill>
              <a:schemeClr val="tx1"/>
            </a:solidFill>
            <a:round/>
            <a:headEnd/>
            <a:tailEnd/>
          </a:ln>
        </p:spPr>
        <p:txBody>
          <a:bodyPr/>
          <a:lstStyle/>
          <a:p>
            <a:endParaRPr lang="en-US"/>
          </a:p>
        </p:txBody>
      </p:sp>
      <p:sp>
        <p:nvSpPr>
          <p:cNvPr id="39943" name="Line 6"/>
          <p:cNvSpPr>
            <a:spLocks noChangeShapeType="1"/>
          </p:cNvSpPr>
          <p:nvPr/>
        </p:nvSpPr>
        <p:spPr bwMode="auto">
          <a:xfrm>
            <a:off x="609600" y="3733800"/>
            <a:ext cx="8001000" cy="0"/>
          </a:xfrm>
          <a:prstGeom prst="line">
            <a:avLst/>
          </a:prstGeom>
          <a:noFill/>
          <a:ln w="9525">
            <a:solidFill>
              <a:schemeClr val="tx1"/>
            </a:solidFill>
            <a:round/>
            <a:headEnd/>
            <a:tailEnd/>
          </a:ln>
        </p:spPr>
        <p:txBody>
          <a:bodyPr/>
          <a:lstStyle/>
          <a:p>
            <a:endParaRPr lang="en-US"/>
          </a:p>
        </p:txBody>
      </p:sp>
      <p:sp>
        <p:nvSpPr>
          <p:cNvPr id="39944" name="Line 7"/>
          <p:cNvSpPr>
            <a:spLocks noChangeShapeType="1"/>
          </p:cNvSpPr>
          <p:nvPr/>
        </p:nvSpPr>
        <p:spPr bwMode="auto">
          <a:xfrm>
            <a:off x="609600" y="3124200"/>
            <a:ext cx="8001000" cy="0"/>
          </a:xfrm>
          <a:prstGeom prst="line">
            <a:avLst/>
          </a:prstGeom>
          <a:noFill/>
          <a:ln w="9525">
            <a:solidFill>
              <a:schemeClr val="tx1"/>
            </a:solidFill>
            <a:round/>
            <a:headEnd/>
            <a:tailEnd/>
          </a:ln>
        </p:spPr>
        <p:txBody>
          <a:bodyPr/>
          <a:lstStyle/>
          <a:p>
            <a:endParaRPr lang="en-US"/>
          </a:p>
        </p:txBody>
      </p:sp>
      <p:sp>
        <p:nvSpPr>
          <p:cNvPr id="39945" name="Line 8"/>
          <p:cNvSpPr>
            <a:spLocks noChangeShapeType="1"/>
          </p:cNvSpPr>
          <p:nvPr/>
        </p:nvSpPr>
        <p:spPr bwMode="auto">
          <a:xfrm>
            <a:off x="609600" y="3429000"/>
            <a:ext cx="8001000" cy="0"/>
          </a:xfrm>
          <a:prstGeom prst="line">
            <a:avLst/>
          </a:prstGeom>
          <a:noFill/>
          <a:ln w="9525">
            <a:solidFill>
              <a:schemeClr val="tx1"/>
            </a:solidFill>
            <a:round/>
            <a:headEnd/>
            <a:tailEnd/>
          </a:ln>
        </p:spPr>
        <p:txBody>
          <a:bodyPr/>
          <a:lstStyle/>
          <a:p>
            <a:endParaRPr lang="en-US"/>
          </a:p>
        </p:txBody>
      </p:sp>
      <p:sp>
        <p:nvSpPr>
          <p:cNvPr id="39946" name="Rectangle 9"/>
          <p:cNvSpPr>
            <a:spLocks noChangeArrowheads="1"/>
          </p:cNvSpPr>
          <p:nvPr/>
        </p:nvSpPr>
        <p:spPr bwMode="auto">
          <a:xfrm>
            <a:off x="762000" y="2193925"/>
            <a:ext cx="8077200" cy="1616075"/>
          </a:xfrm>
          <a:prstGeom prst="rect">
            <a:avLst/>
          </a:prstGeom>
          <a:noFill/>
          <a:ln w="9525">
            <a:noFill/>
            <a:miter lim="800000"/>
            <a:headEnd/>
            <a:tailEnd/>
          </a:ln>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39947" name="Rectangle 10"/>
          <p:cNvSpPr>
            <a:spLocks noGrp="1" noChangeArrowheads="1"/>
          </p:cNvSpPr>
          <p:nvPr>
            <p:ph type="title"/>
          </p:nvPr>
        </p:nvSpPr>
        <p:spPr>
          <a:xfrm>
            <a:off x="914400" y="381000"/>
            <a:ext cx="7391400" cy="685800"/>
          </a:xfrm>
          <a:noFill/>
        </p:spPr>
        <p:txBody>
          <a:bodyPr/>
          <a:lstStyle/>
          <a:p>
            <a:pPr eaLnBrk="1" hangingPunct="1"/>
            <a:r>
              <a:rPr lang="en-US" dirty="0" smtClean="0"/>
              <a:t>   Colors In Action</a:t>
            </a:r>
          </a:p>
        </p:txBody>
      </p:sp>
      <p:sp>
        <p:nvSpPr>
          <p:cNvPr id="39948"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3" name="Rectangle 13"/>
          <p:cNvSpPr>
            <a:spLocks noChangeArrowheads="1"/>
          </p:cNvSpPr>
          <p:nvPr/>
        </p:nvSpPr>
        <p:spPr bwMode="auto">
          <a:xfrm>
            <a:off x="762000" y="2514600"/>
            <a:ext cx="6324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4" name="Rectangle 14"/>
          <p:cNvSpPr>
            <a:spLocks noChangeArrowheads="1"/>
          </p:cNvSpPr>
          <p:nvPr/>
        </p:nvSpPr>
        <p:spPr bwMode="auto">
          <a:xfrm>
            <a:off x="7086600" y="2514600"/>
            <a:ext cx="1600200" cy="3810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5" name="Rectangle 15"/>
          <p:cNvSpPr>
            <a:spLocks noChangeArrowheads="1"/>
          </p:cNvSpPr>
          <p:nvPr/>
        </p:nvSpPr>
        <p:spPr bwMode="auto">
          <a:xfrm>
            <a:off x="685800" y="2819400"/>
            <a:ext cx="42672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6" name="Rectangle 16"/>
          <p:cNvSpPr>
            <a:spLocks noChangeArrowheads="1"/>
          </p:cNvSpPr>
          <p:nvPr/>
        </p:nvSpPr>
        <p:spPr bwMode="auto">
          <a:xfrm>
            <a:off x="5029200" y="2819400"/>
            <a:ext cx="3657600" cy="3810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7" name="Rectangle 17"/>
          <p:cNvSpPr>
            <a:spLocks noChangeArrowheads="1"/>
          </p:cNvSpPr>
          <p:nvPr/>
        </p:nvSpPr>
        <p:spPr bwMode="auto">
          <a:xfrm>
            <a:off x="685800" y="3124200"/>
            <a:ext cx="4419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8" name="Rectangle 18"/>
          <p:cNvSpPr>
            <a:spLocks noChangeArrowheads="1"/>
          </p:cNvSpPr>
          <p:nvPr/>
        </p:nvSpPr>
        <p:spPr bwMode="auto">
          <a:xfrm>
            <a:off x="2514600" y="3429000"/>
            <a:ext cx="5638800" cy="3810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9" name="Oval 19"/>
          <p:cNvSpPr>
            <a:spLocks noChangeArrowheads="1"/>
          </p:cNvSpPr>
          <p:nvPr/>
        </p:nvSpPr>
        <p:spPr bwMode="auto">
          <a:xfrm>
            <a:off x="4876800" y="2743200"/>
            <a:ext cx="990600" cy="381000"/>
          </a:xfrm>
          <a:prstGeom prst="ellipse">
            <a:avLst/>
          </a:prstGeom>
          <a:noFill/>
          <a:ln w="9525" algn="ctr">
            <a:solidFill>
              <a:schemeClr val="tx1"/>
            </a:solidFill>
            <a:round/>
            <a:headEnd/>
            <a:tailEnd/>
          </a:ln>
        </p:spPr>
        <p:txBody>
          <a:bodyPr wrap="none" anchor="ctr"/>
          <a:lstStyle/>
          <a:p>
            <a:endParaRPr lang="en-US"/>
          </a:p>
        </p:txBody>
      </p:sp>
      <p:sp>
        <p:nvSpPr>
          <p:cNvPr id="39957" name="Text Box 20"/>
          <p:cNvSpPr txBox="1">
            <a:spLocks noChangeArrowheads="1"/>
          </p:cNvSpPr>
          <p:nvPr/>
        </p:nvSpPr>
        <p:spPr bwMode="auto">
          <a:xfrm>
            <a:off x="2819400" y="1600200"/>
            <a:ext cx="3657600" cy="396875"/>
          </a:xfrm>
          <a:prstGeom prst="rect">
            <a:avLst/>
          </a:prstGeom>
          <a:noFill/>
          <a:ln w="9525" algn="ctr">
            <a:noFill/>
            <a:miter lim="800000"/>
            <a:headEnd/>
            <a:tailEnd/>
          </a:ln>
        </p:spPr>
        <p:txBody>
          <a:bodyPr>
            <a:spAutoFit/>
          </a:bodyPr>
          <a:lstStyle/>
          <a:p>
            <a:pPr algn="ctr">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5181600" y="3124200"/>
            <a:ext cx="34290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83" name="Rectangle 23"/>
          <p:cNvSpPr>
            <a:spLocks noChangeArrowheads="1"/>
          </p:cNvSpPr>
          <p:nvPr/>
        </p:nvSpPr>
        <p:spPr bwMode="auto">
          <a:xfrm>
            <a:off x="762000" y="3733800"/>
            <a:ext cx="1752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25" name="Oval 19"/>
          <p:cNvSpPr>
            <a:spLocks noChangeArrowheads="1"/>
          </p:cNvSpPr>
          <p:nvPr/>
        </p:nvSpPr>
        <p:spPr bwMode="auto">
          <a:xfrm>
            <a:off x="1371600" y="2514600"/>
            <a:ext cx="990600" cy="381000"/>
          </a:xfrm>
          <a:prstGeom prst="ellipse">
            <a:avLst/>
          </a:prstGeom>
          <a:noFill/>
          <a:ln w="9525" algn="ctr">
            <a:solidFill>
              <a:schemeClr val="tx1"/>
            </a:solidFill>
            <a:round/>
            <a:headEnd/>
            <a:tailEnd/>
          </a:ln>
        </p:spPr>
        <p:txBody>
          <a:bodyPr wrap="none" anchor="ctr"/>
          <a:lstStyle/>
          <a:p>
            <a:endParaRPr lang="en-US"/>
          </a:p>
        </p:txBody>
      </p:sp>
      <p:sp>
        <p:nvSpPr>
          <p:cNvPr id="26" name="Rectangle 21"/>
          <p:cNvSpPr>
            <a:spLocks noChangeArrowheads="1"/>
          </p:cNvSpPr>
          <p:nvPr/>
        </p:nvSpPr>
        <p:spPr bwMode="auto">
          <a:xfrm>
            <a:off x="762000" y="3429000"/>
            <a:ext cx="1752600" cy="304800"/>
          </a:xfrm>
          <a:prstGeom prst="rect">
            <a:avLst/>
          </a:prstGeom>
          <a:solidFill>
            <a:srgbClr val="FF0000">
              <a:alpha val="29019"/>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P spid="26"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a:xfrm>
            <a:off x="7010400" y="6858000"/>
            <a:ext cx="2133600" cy="396875"/>
          </a:xfrm>
          <a:prstGeom prst="rect">
            <a:avLst/>
          </a:prstGeom>
          <a:noFill/>
        </p:spPr>
        <p:txBody>
          <a:bodyPr anchorCtr="0"/>
          <a:lstStyle/>
          <a:p>
            <a:pPr algn="r">
              <a:defRPr/>
            </a:pPr>
            <a:fld id="{EBD31E67-8ABA-4899-B907-03AEEAEF23DE}" type="slidenum">
              <a:rPr lang="en-US" smtClean="0">
                <a:solidFill>
                  <a:schemeClr val="tx2"/>
                </a:solidFill>
                <a:latin typeface="Arial" pitchFamily="34" charset="0"/>
                <a:ea typeface="+mn-ea"/>
                <a:cs typeface="+mn-cs"/>
              </a:rPr>
              <a:pPr algn="r">
                <a:defRPr/>
              </a:pPr>
              <a:t>56</a:t>
            </a:fld>
            <a:endParaRPr lang="en-US" smtClean="0">
              <a:solidFill>
                <a:schemeClr val="tx2"/>
              </a:solidFill>
              <a:latin typeface="Arial" pitchFamily="34" charset="0"/>
              <a:ea typeface="+mn-ea"/>
              <a:cs typeface="+mn-cs"/>
            </a:endParaRPr>
          </a:p>
        </p:txBody>
      </p:sp>
      <p:sp>
        <p:nvSpPr>
          <p:cNvPr id="40963"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0964" name="Line 3"/>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0965" name="Line 4"/>
          <p:cNvSpPr>
            <a:spLocks noChangeShapeType="1"/>
          </p:cNvSpPr>
          <p:nvPr/>
        </p:nvSpPr>
        <p:spPr bwMode="auto">
          <a:xfrm>
            <a:off x="3962400" y="2286000"/>
            <a:ext cx="0" cy="2667000"/>
          </a:xfrm>
          <a:prstGeom prst="line">
            <a:avLst/>
          </a:prstGeom>
          <a:noFill/>
          <a:ln w="9525">
            <a:solidFill>
              <a:schemeClr val="tx1"/>
            </a:solidFill>
            <a:round/>
            <a:headEnd/>
            <a:tailEnd/>
          </a:ln>
        </p:spPr>
        <p:txBody>
          <a:bodyPr wrap="none" anchor="ctr"/>
          <a:lstStyle/>
          <a:p>
            <a:endParaRPr lang="en-US"/>
          </a:p>
        </p:txBody>
      </p:sp>
      <p:sp>
        <p:nvSpPr>
          <p:cNvPr id="734213" name="Text Box 5"/>
          <p:cNvSpPr txBox="1">
            <a:spLocks noChangeArrowheads="1"/>
          </p:cNvSpPr>
          <p:nvPr/>
        </p:nvSpPr>
        <p:spPr bwMode="auto">
          <a:xfrm>
            <a:off x="2743200" y="1905000"/>
            <a:ext cx="3959225" cy="400050"/>
          </a:xfrm>
          <a:prstGeom prst="rect">
            <a:avLst/>
          </a:prstGeom>
          <a:solidFill>
            <a:srgbClr val="00CC66">
              <a:alpha val="39999"/>
            </a:srgbClr>
          </a:solidFill>
          <a:ln w="9525" algn="ctr">
            <a:noFill/>
            <a:miter lim="800000"/>
            <a:headEnd/>
            <a:tailEnd/>
          </a:ln>
        </p:spPr>
        <p:txBody>
          <a:bodyPr wrap="none">
            <a:spAutoFit/>
          </a:bodyPr>
          <a:lstStyle/>
          <a:p>
            <a:r>
              <a:rPr lang="en-US" sz="2000" b="1"/>
              <a:t>T =                                                     </a:t>
            </a:r>
          </a:p>
        </p:txBody>
      </p:sp>
      <p:sp>
        <p:nvSpPr>
          <p:cNvPr id="734214" name="Text Box 6"/>
          <p:cNvSpPr txBox="1">
            <a:spLocks noChangeArrowheads="1"/>
          </p:cNvSpPr>
          <p:nvPr/>
        </p:nvSpPr>
        <p:spPr bwMode="auto">
          <a:xfrm>
            <a:off x="2362200" y="2413000"/>
            <a:ext cx="1503363" cy="40005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                 </a:t>
            </a:r>
            <a:endParaRPr lang="en-US" sz="2000"/>
          </a:p>
        </p:txBody>
      </p:sp>
      <p:sp>
        <p:nvSpPr>
          <p:cNvPr id="40968" name="Text Box 7"/>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4216" name="Text Box 8"/>
          <p:cNvSpPr txBox="1">
            <a:spLocks noChangeArrowheads="1"/>
          </p:cNvSpPr>
          <p:nvPr/>
        </p:nvSpPr>
        <p:spPr bwMode="auto">
          <a:xfrm>
            <a:off x="2362200" y="5029200"/>
            <a:ext cx="4364038" cy="400050"/>
          </a:xfrm>
          <a:prstGeom prst="rect">
            <a:avLst/>
          </a:prstGeom>
          <a:solidFill>
            <a:srgbClr val="00CC66">
              <a:alpha val="43137"/>
            </a:srgbClr>
          </a:solidFill>
          <a:ln w="9525" algn="ctr">
            <a:noFill/>
            <a:miter lim="800000"/>
            <a:headEnd/>
            <a:tailEnd/>
          </a:ln>
        </p:spPr>
        <p:txBody>
          <a:bodyPr wrap="none">
            <a:spAutoFit/>
          </a:bodyPr>
          <a:lstStyle/>
          <a:p>
            <a:r>
              <a:rPr lang="en-US" sz="2000" b="1"/>
              <a:t>C =                                                           </a:t>
            </a:r>
          </a:p>
        </p:txBody>
      </p:sp>
      <p:sp>
        <p:nvSpPr>
          <p:cNvPr id="734219" name="Rectangle 11"/>
          <p:cNvSpPr>
            <a:spLocks noChangeArrowheads="1"/>
          </p:cNvSpPr>
          <p:nvPr/>
        </p:nvSpPr>
        <p:spPr bwMode="auto">
          <a:xfrm>
            <a:off x="4114800" y="2362200"/>
            <a:ext cx="2133600" cy="2438400"/>
          </a:xfrm>
          <a:prstGeom prst="rect">
            <a:avLst/>
          </a:prstGeom>
          <a:solidFill>
            <a:srgbClr val="FF0000">
              <a:alpha val="39999"/>
            </a:srgbClr>
          </a:solidFill>
          <a:ln w="9525" algn="ctr">
            <a:noFill/>
            <a:miter lim="800000"/>
            <a:headEnd/>
            <a:tailEnd/>
          </a:ln>
        </p:spPr>
        <p:txBody>
          <a:bodyPr wrap="none" anchor="ctr"/>
          <a:lstStyle/>
          <a:p>
            <a:pPr>
              <a:defRPr/>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275" name="Text Box 13"/>
          <p:cNvSpPr txBox="1">
            <a:spLocks noChangeArrowheads="1"/>
          </p:cNvSpPr>
          <p:nvPr/>
        </p:nvSpPr>
        <p:spPr bwMode="auto">
          <a:xfrm>
            <a:off x="2362200" y="3581400"/>
            <a:ext cx="1503363" cy="400050"/>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                 </a:t>
            </a:r>
            <a:endParaRPr lang="en-US" sz="2000"/>
          </a:p>
        </p:txBody>
      </p:sp>
      <p:sp>
        <p:nvSpPr>
          <p:cNvPr id="40972" name="Text Box 14"/>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a:t>
            </a:r>
          </a:p>
        </p:txBody>
      </p:sp>
      <p:sp>
        <p:nvSpPr>
          <p:cNvPr id="17" name="Line Callout 1 16"/>
          <p:cNvSpPr/>
          <p:nvPr/>
        </p:nvSpPr>
        <p:spPr>
          <a:xfrm>
            <a:off x="7086600" y="1676400"/>
            <a:ext cx="1676400" cy="457200"/>
          </a:xfrm>
          <a:prstGeom prst="borderCallout1">
            <a:avLst>
              <a:gd name="adj1" fmla="val 18750"/>
              <a:gd name="adj2" fmla="val -8333"/>
              <a:gd name="adj3" fmla="val 84325"/>
              <a:gd name="adj4" fmla="val -6171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Topic  </a:t>
            </a:r>
          </a:p>
        </p:txBody>
      </p:sp>
      <p:sp>
        <p:nvSpPr>
          <p:cNvPr id="18" name="Line Callout 1 17"/>
          <p:cNvSpPr/>
          <p:nvPr/>
        </p:nvSpPr>
        <p:spPr>
          <a:xfrm>
            <a:off x="304800" y="2438400"/>
            <a:ext cx="1600200" cy="609600"/>
          </a:xfrm>
          <a:prstGeom prst="borderCallout1">
            <a:avLst>
              <a:gd name="adj1" fmla="val 15287"/>
              <a:gd name="adj2" fmla="val 103232"/>
              <a:gd name="adj3" fmla="val 15530"/>
              <a:gd name="adj4" fmla="val 16212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bg1">
                    <a:lumMod val="50000"/>
                  </a:schemeClr>
                </a:solidFill>
              </a:rPr>
              <a:t>Reason, Detail or Fact </a:t>
            </a:r>
          </a:p>
        </p:txBody>
      </p:sp>
      <p:sp>
        <p:nvSpPr>
          <p:cNvPr id="19" name="Line Callout 1 18"/>
          <p:cNvSpPr/>
          <p:nvPr/>
        </p:nvSpPr>
        <p:spPr>
          <a:xfrm>
            <a:off x="6781800" y="2819400"/>
            <a:ext cx="2057400" cy="685800"/>
          </a:xfrm>
          <a:prstGeom prst="borderCallout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FF9999"/>
                </a:solidFill>
              </a:rPr>
              <a:t>The Explanation or Example </a:t>
            </a:r>
          </a:p>
        </p:txBody>
      </p:sp>
      <p:sp>
        <p:nvSpPr>
          <p:cNvPr id="20" name="Line Callout 1 19"/>
          <p:cNvSpPr/>
          <p:nvPr/>
        </p:nvSpPr>
        <p:spPr>
          <a:xfrm>
            <a:off x="6400800" y="5867400"/>
            <a:ext cx="1676400" cy="685800"/>
          </a:xfrm>
          <a:prstGeom prst="borderCallout1">
            <a:avLst>
              <a:gd name="adj1" fmla="val 18750"/>
              <a:gd name="adj2" fmla="val -8333"/>
              <a:gd name="adj3" fmla="val -80755"/>
              <a:gd name="adj4" fmla="val -7816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Conclusion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34214"/>
                                        </p:tgtEl>
                                        <p:attrNameLst>
                                          <p:attrName>style.visibility</p:attrName>
                                        </p:attrNameLst>
                                      </p:cBhvr>
                                      <p:to>
                                        <p:strVal val="visible"/>
                                      </p:to>
                                    </p:set>
                                    <p:animEffect transition="in" filter="dissolve">
                                      <p:cBhvr>
                                        <p:cTn id="16" dur="500"/>
                                        <p:tgtEl>
                                          <p:spTgt spid="734214"/>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1275"/>
                                        </p:tgtEl>
                                        <p:attrNameLst>
                                          <p:attrName>style.visibility</p:attrName>
                                        </p:attrNameLst>
                                      </p:cBhvr>
                                      <p:to>
                                        <p:strVal val="visible"/>
                                      </p:to>
                                    </p:set>
                                    <p:animEffect transition="in" filter="dissolve">
                                      <p:cBhvr>
                                        <p:cTn id="23" dur="500"/>
                                        <p:tgtEl>
                                          <p:spTgt spid="1127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734219"/>
                                        </p:tgtEl>
                                        <p:attrNameLst>
                                          <p:attrName>style.visibility</p:attrName>
                                        </p:attrNameLst>
                                      </p:cBhvr>
                                      <p:to>
                                        <p:strVal val="visible"/>
                                      </p:to>
                                    </p:set>
                                    <p:animEffect transition="in" filter="dissolve">
                                      <p:cBhvr>
                                        <p:cTn id="28" dur="500"/>
                                        <p:tgtEl>
                                          <p:spTgt spid="734219"/>
                                        </p:tgtEl>
                                      </p:cBhvr>
                                    </p:animEffect>
                                  </p:childTnLst>
                                </p:cTn>
                              </p:par>
                            </p:childTnLst>
                          </p:cTn>
                        </p:par>
                        <p:par>
                          <p:cTn id="29" fill="hold">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734216"/>
                                        </p:tgtEl>
                                        <p:attrNameLst>
                                          <p:attrName>style.visibility</p:attrName>
                                        </p:attrNameLst>
                                      </p:cBhvr>
                                      <p:to>
                                        <p:strVal val="visible"/>
                                      </p:to>
                                    </p:set>
                                    <p:animEffect transition="in" filter="dissolve">
                                      <p:cBhvr>
                                        <p:cTn id="37" dur="500"/>
                                        <p:tgtEl>
                                          <p:spTgt spid="734216"/>
                                        </p:tgtEl>
                                      </p:cBhvr>
                                    </p:animEffect>
                                  </p:childTnLst>
                                </p:cTn>
                              </p:par>
                            </p:childTnLst>
                          </p:cTn>
                        </p:par>
                        <p:par>
                          <p:cTn id="38" fill="hold">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dissolv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6" grpId="0" animBg="1"/>
      <p:bldP spid="734219" grpId="0" animBg="1"/>
      <p:bldP spid="11275" grpId="0" animBg="1"/>
      <p:bldP spid="17" grpId="0" animBg="1"/>
      <p:bldP spid="18" grpId="0" animBg="1"/>
      <p:bldP spid="19" grpId="0" animBg="1"/>
      <p:bldP spid="20"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F5F47EC7-CF6C-484D-9BD5-FC0D333F9931}" type="slidenum">
              <a:rPr lang="en-US" smtClean="0">
                <a:solidFill>
                  <a:schemeClr val="tx2"/>
                </a:solidFill>
                <a:latin typeface="Arial" pitchFamily="34" charset="0"/>
                <a:ea typeface="+mn-ea"/>
                <a:cs typeface="+mn-cs"/>
              </a:rPr>
              <a:pPr algn="r">
                <a:defRPr/>
              </a:pPr>
              <a:t>57</a:t>
            </a:fld>
            <a:endParaRPr lang="en-US" smtClean="0">
              <a:solidFill>
                <a:schemeClr val="tx2"/>
              </a:solidFill>
              <a:latin typeface="Arial" pitchFamily="34" charset="0"/>
              <a:ea typeface="+mn-ea"/>
              <a:cs typeface="+mn-cs"/>
            </a:endParaRPr>
          </a:p>
        </p:txBody>
      </p:sp>
      <p:sp>
        <p:nvSpPr>
          <p:cNvPr id="41987" name="Rectangle 2"/>
          <p:cNvSpPr>
            <a:spLocks noGrp="1" noChangeArrowheads="1"/>
          </p:cNvSpPr>
          <p:nvPr>
            <p:ph type="title"/>
          </p:nvPr>
        </p:nvSpPr>
        <p:spPr>
          <a:xfrm>
            <a:off x="0" y="381000"/>
            <a:ext cx="9144000" cy="685800"/>
          </a:xfrm>
          <a:noFill/>
        </p:spPr>
        <p:txBody>
          <a:bodyPr/>
          <a:lstStyle/>
          <a:p>
            <a:pPr eaLnBrk="1" hangingPunct="1"/>
            <a:r>
              <a:rPr lang="en-US" dirty="0" smtClean="0"/>
              <a:t>Color-Coding &amp; Informal Outlines</a:t>
            </a:r>
          </a:p>
        </p:txBody>
      </p:sp>
      <p:pic>
        <p:nvPicPr>
          <p:cNvPr id="41988" name="Picture 2"/>
          <p:cNvPicPr>
            <a:picLocks noChangeAspect="1" noChangeArrowheads="1"/>
          </p:cNvPicPr>
          <p:nvPr/>
        </p:nvPicPr>
        <p:blipFill>
          <a:blip r:embed="rId3" cstate="print"/>
          <a:srcRect/>
          <a:stretch>
            <a:fillRect/>
          </a:stretch>
        </p:blipFill>
        <p:spPr bwMode="auto">
          <a:xfrm>
            <a:off x="1752600" y="1752600"/>
            <a:ext cx="5805488" cy="4652963"/>
          </a:xfrm>
          <a:prstGeom prst="rect">
            <a:avLst/>
          </a:prstGeom>
          <a:noFill/>
          <a:ln w="9525">
            <a:noFill/>
            <a:miter lim="800000"/>
            <a:headEnd/>
            <a:tailEnd/>
          </a:ln>
        </p:spPr>
      </p:pic>
      <p:sp>
        <p:nvSpPr>
          <p:cNvPr id="12" name="Rectangle 11"/>
          <p:cNvSpPr/>
          <p:nvPr/>
        </p:nvSpPr>
        <p:spPr>
          <a:xfrm>
            <a:off x="3733800" y="2286000"/>
            <a:ext cx="2819400" cy="381000"/>
          </a:xfrm>
          <a:prstGeom prst="rect">
            <a:avLst/>
          </a:prstGeom>
          <a:solidFill>
            <a:srgbClr val="66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p:cNvSpPr/>
          <p:nvPr/>
        </p:nvSpPr>
        <p:spPr>
          <a:xfrm>
            <a:off x="3124200" y="2971800"/>
            <a:ext cx="11430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ectangle 13"/>
          <p:cNvSpPr/>
          <p:nvPr/>
        </p:nvSpPr>
        <p:spPr>
          <a:xfrm>
            <a:off x="3124200" y="4191000"/>
            <a:ext cx="11430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Rectangle 14"/>
          <p:cNvSpPr/>
          <p:nvPr/>
        </p:nvSpPr>
        <p:spPr>
          <a:xfrm>
            <a:off x="3810000" y="5867400"/>
            <a:ext cx="2819400" cy="381000"/>
          </a:xfrm>
          <a:prstGeom prst="rect">
            <a:avLst/>
          </a:prstGeom>
          <a:solidFill>
            <a:srgbClr val="66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Rectangle 15"/>
          <p:cNvSpPr/>
          <p:nvPr/>
        </p:nvSpPr>
        <p:spPr>
          <a:xfrm>
            <a:off x="4572000" y="2971800"/>
            <a:ext cx="2133600" cy="9906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a:xfrm>
            <a:off x="4572000" y="4267200"/>
            <a:ext cx="2133600" cy="9906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500"/>
                                        <p:tgtEl>
                                          <p:spTgt spid="1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417C731-2FBF-4954-9A1C-DCA5E3C7144E}" type="slidenum">
              <a:rPr lang="en-US" smtClean="0">
                <a:solidFill>
                  <a:schemeClr val="tx2"/>
                </a:solidFill>
                <a:latin typeface="Arial" pitchFamily="34" charset="0"/>
                <a:ea typeface="+mn-ea"/>
                <a:cs typeface="+mn-cs"/>
              </a:rPr>
              <a:pPr algn="r">
                <a:defRPr/>
              </a:pPr>
              <a:t>58</a:t>
            </a:fld>
            <a:endParaRPr lang="en-US" smtClean="0">
              <a:solidFill>
                <a:schemeClr val="tx2"/>
              </a:solidFill>
              <a:latin typeface="Arial" pitchFamily="34" charset="0"/>
              <a:ea typeface="+mn-ea"/>
              <a:cs typeface="+mn-cs"/>
            </a:endParaRPr>
          </a:p>
        </p:txBody>
      </p:sp>
      <p:sp>
        <p:nvSpPr>
          <p:cNvPr id="43011" name="Line 2"/>
          <p:cNvSpPr>
            <a:spLocks noChangeShapeType="1"/>
          </p:cNvSpPr>
          <p:nvPr/>
        </p:nvSpPr>
        <p:spPr bwMode="auto">
          <a:xfrm>
            <a:off x="609600" y="1905000"/>
            <a:ext cx="8001000" cy="0"/>
          </a:xfrm>
          <a:prstGeom prst="line">
            <a:avLst/>
          </a:prstGeom>
          <a:noFill/>
          <a:ln w="9525">
            <a:solidFill>
              <a:schemeClr val="tx1"/>
            </a:solidFill>
            <a:round/>
            <a:headEnd/>
            <a:tailEnd/>
          </a:ln>
        </p:spPr>
        <p:txBody>
          <a:bodyPr/>
          <a:lstStyle/>
          <a:p>
            <a:endParaRPr lang="en-US"/>
          </a:p>
        </p:txBody>
      </p:sp>
      <p:sp>
        <p:nvSpPr>
          <p:cNvPr id="43012" name="Line 3"/>
          <p:cNvSpPr>
            <a:spLocks noChangeShapeType="1"/>
          </p:cNvSpPr>
          <p:nvPr/>
        </p:nvSpPr>
        <p:spPr bwMode="auto">
          <a:xfrm>
            <a:off x="609600" y="2209800"/>
            <a:ext cx="8001000" cy="0"/>
          </a:xfrm>
          <a:prstGeom prst="line">
            <a:avLst/>
          </a:prstGeom>
          <a:noFill/>
          <a:ln w="9525">
            <a:solidFill>
              <a:schemeClr val="tx1"/>
            </a:solidFill>
            <a:round/>
            <a:headEnd/>
            <a:tailEnd/>
          </a:ln>
        </p:spPr>
        <p:txBody>
          <a:bodyPr/>
          <a:lstStyle/>
          <a:p>
            <a:endParaRPr lang="en-US"/>
          </a:p>
        </p:txBody>
      </p:sp>
      <p:sp>
        <p:nvSpPr>
          <p:cNvPr id="43013" name="Line 4"/>
          <p:cNvSpPr>
            <a:spLocks noChangeShapeType="1"/>
          </p:cNvSpPr>
          <p:nvPr/>
        </p:nvSpPr>
        <p:spPr bwMode="auto">
          <a:xfrm>
            <a:off x="609600" y="2514600"/>
            <a:ext cx="8001000" cy="0"/>
          </a:xfrm>
          <a:prstGeom prst="line">
            <a:avLst/>
          </a:prstGeom>
          <a:noFill/>
          <a:ln w="9525">
            <a:solidFill>
              <a:schemeClr val="tx1"/>
            </a:solidFill>
            <a:round/>
            <a:headEnd/>
            <a:tailEnd/>
          </a:ln>
        </p:spPr>
        <p:txBody>
          <a:bodyPr/>
          <a:lstStyle/>
          <a:p>
            <a:endParaRPr lang="en-US"/>
          </a:p>
        </p:txBody>
      </p:sp>
      <p:sp>
        <p:nvSpPr>
          <p:cNvPr id="43014" name="Line 5"/>
          <p:cNvSpPr>
            <a:spLocks noChangeShapeType="1"/>
          </p:cNvSpPr>
          <p:nvPr/>
        </p:nvSpPr>
        <p:spPr bwMode="auto">
          <a:xfrm>
            <a:off x="609600" y="2819400"/>
            <a:ext cx="8001000" cy="0"/>
          </a:xfrm>
          <a:prstGeom prst="line">
            <a:avLst/>
          </a:prstGeom>
          <a:noFill/>
          <a:ln w="9525">
            <a:solidFill>
              <a:schemeClr val="tx1"/>
            </a:solidFill>
            <a:round/>
            <a:headEnd/>
            <a:tailEnd/>
          </a:ln>
        </p:spPr>
        <p:txBody>
          <a:bodyPr/>
          <a:lstStyle/>
          <a:p>
            <a:endParaRPr lang="en-US"/>
          </a:p>
        </p:txBody>
      </p:sp>
      <p:sp>
        <p:nvSpPr>
          <p:cNvPr id="43015" name="Line 6"/>
          <p:cNvSpPr>
            <a:spLocks noChangeShapeType="1"/>
          </p:cNvSpPr>
          <p:nvPr/>
        </p:nvSpPr>
        <p:spPr bwMode="auto">
          <a:xfrm>
            <a:off x="609600" y="3733800"/>
            <a:ext cx="8001000" cy="0"/>
          </a:xfrm>
          <a:prstGeom prst="line">
            <a:avLst/>
          </a:prstGeom>
          <a:noFill/>
          <a:ln w="9525">
            <a:solidFill>
              <a:schemeClr val="tx1"/>
            </a:solidFill>
            <a:round/>
            <a:headEnd/>
            <a:tailEnd/>
          </a:ln>
        </p:spPr>
        <p:txBody>
          <a:bodyPr/>
          <a:lstStyle/>
          <a:p>
            <a:endParaRPr lang="en-US"/>
          </a:p>
        </p:txBody>
      </p:sp>
      <p:sp>
        <p:nvSpPr>
          <p:cNvPr id="43016" name="Line 7"/>
          <p:cNvSpPr>
            <a:spLocks noChangeShapeType="1"/>
          </p:cNvSpPr>
          <p:nvPr/>
        </p:nvSpPr>
        <p:spPr bwMode="auto">
          <a:xfrm>
            <a:off x="609600" y="3124200"/>
            <a:ext cx="8001000" cy="0"/>
          </a:xfrm>
          <a:prstGeom prst="line">
            <a:avLst/>
          </a:prstGeom>
          <a:noFill/>
          <a:ln w="9525">
            <a:solidFill>
              <a:schemeClr val="tx1"/>
            </a:solidFill>
            <a:round/>
            <a:headEnd/>
            <a:tailEnd/>
          </a:ln>
        </p:spPr>
        <p:txBody>
          <a:bodyPr/>
          <a:lstStyle/>
          <a:p>
            <a:endParaRPr lang="en-US"/>
          </a:p>
        </p:txBody>
      </p:sp>
      <p:sp>
        <p:nvSpPr>
          <p:cNvPr id="43017" name="Line 8"/>
          <p:cNvSpPr>
            <a:spLocks noChangeShapeType="1"/>
          </p:cNvSpPr>
          <p:nvPr/>
        </p:nvSpPr>
        <p:spPr bwMode="auto">
          <a:xfrm>
            <a:off x="609600" y="3429000"/>
            <a:ext cx="8001000" cy="0"/>
          </a:xfrm>
          <a:prstGeom prst="line">
            <a:avLst/>
          </a:prstGeom>
          <a:noFill/>
          <a:ln w="9525">
            <a:solidFill>
              <a:schemeClr val="tx1"/>
            </a:solidFill>
            <a:round/>
            <a:headEnd/>
            <a:tailEnd/>
          </a:ln>
        </p:spPr>
        <p:txBody>
          <a:bodyPr/>
          <a:lstStyle/>
          <a:p>
            <a:endParaRPr lang="en-US"/>
          </a:p>
        </p:txBody>
      </p:sp>
      <p:sp>
        <p:nvSpPr>
          <p:cNvPr id="43018" name="Rectangle 9"/>
          <p:cNvSpPr>
            <a:spLocks noChangeArrowheads="1"/>
          </p:cNvSpPr>
          <p:nvPr/>
        </p:nvSpPr>
        <p:spPr bwMode="auto">
          <a:xfrm>
            <a:off x="762000" y="2193925"/>
            <a:ext cx="8077200" cy="1616075"/>
          </a:xfrm>
          <a:prstGeom prst="rect">
            <a:avLst/>
          </a:prstGeom>
          <a:noFill/>
          <a:ln w="9525">
            <a:noFill/>
            <a:miter lim="800000"/>
            <a:headEnd/>
            <a:tailEnd/>
          </a:ln>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43019" name="Rectangle 10"/>
          <p:cNvSpPr>
            <a:spLocks noGrp="1" noChangeArrowheads="1"/>
          </p:cNvSpPr>
          <p:nvPr>
            <p:ph type="title"/>
          </p:nvPr>
        </p:nvSpPr>
        <p:spPr>
          <a:xfrm>
            <a:off x="914400" y="381000"/>
            <a:ext cx="7391400" cy="685800"/>
          </a:xfrm>
          <a:noFill/>
        </p:spPr>
        <p:txBody>
          <a:bodyPr/>
          <a:lstStyle/>
          <a:p>
            <a:pPr eaLnBrk="1" hangingPunct="1"/>
            <a:r>
              <a:rPr lang="en-US" dirty="0" smtClean="0"/>
              <a:t>   Colors In Action</a:t>
            </a:r>
          </a:p>
        </p:txBody>
      </p:sp>
      <p:sp>
        <p:nvSpPr>
          <p:cNvPr id="43020"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3" name="Rectangle 13"/>
          <p:cNvSpPr>
            <a:spLocks noChangeArrowheads="1"/>
          </p:cNvSpPr>
          <p:nvPr/>
        </p:nvSpPr>
        <p:spPr bwMode="auto">
          <a:xfrm>
            <a:off x="762000" y="2514600"/>
            <a:ext cx="6324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4" name="Rectangle 14"/>
          <p:cNvSpPr>
            <a:spLocks noChangeArrowheads="1"/>
          </p:cNvSpPr>
          <p:nvPr/>
        </p:nvSpPr>
        <p:spPr bwMode="auto">
          <a:xfrm>
            <a:off x="7086600" y="2514600"/>
            <a:ext cx="1600200" cy="3810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5" name="Rectangle 15"/>
          <p:cNvSpPr>
            <a:spLocks noChangeArrowheads="1"/>
          </p:cNvSpPr>
          <p:nvPr/>
        </p:nvSpPr>
        <p:spPr bwMode="auto">
          <a:xfrm>
            <a:off x="685800" y="2819400"/>
            <a:ext cx="42672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6" name="Rectangle 16"/>
          <p:cNvSpPr>
            <a:spLocks noChangeArrowheads="1"/>
          </p:cNvSpPr>
          <p:nvPr/>
        </p:nvSpPr>
        <p:spPr bwMode="auto">
          <a:xfrm>
            <a:off x="5029200" y="2819400"/>
            <a:ext cx="3657600" cy="3810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7" name="Rectangle 17"/>
          <p:cNvSpPr>
            <a:spLocks noChangeArrowheads="1"/>
          </p:cNvSpPr>
          <p:nvPr/>
        </p:nvSpPr>
        <p:spPr bwMode="auto">
          <a:xfrm>
            <a:off x="685800" y="3124200"/>
            <a:ext cx="4419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8" name="Rectangle 18"/>
          <p:cNvSpPr>
            <a:spLocks noChangeArrowheads="1"/>
          </p:cNvSpPr>
          <p:nvPr/>
        </p:nvSpPr>
        <p:spPr bwMode="auto">
          <a:xfrm>
            <a:off x="2514600" y="3429000"/>
            <a:ext cx="5638800" cy="3810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9" name="Oval 19"/>
          <p:cNvSpPr>
            <a:spLocks noChangeArrowheads="1"/>
          </p:cNvSpPr>
          <p:nvPr/>
        </p:nvSpPr>
        <p:spPr bwMode="auto">
          <a:xfrm>
            <a:off x="4876800" y="2743200"/>
            <a:ext cx="990600" cy="381000"/>
          </a:xfrm>
          <a:prstGeom prst="ellipse">
            <a:avLst/>
          </a:prstGeom>
          <a:noFill/>
          <a:ln w="9525" algn="ctr">
            <a:solidFill>
              <a:schemeClr val="tx1"/>
            </a:solidFill>
            <a:round/>
            <a:headEnd/>
            <a:tailEnd/>
          </a:ln>
        </p:spPr>
        <p:txBody>
          <a:bodyPr wrap="none" anchor="ctr"/>
          <a:lstStyle/>
          <a:p>
            <a:endParaRPr lang="en-US"/>
          </a:p>
        </p:txBody>
      </p:sp>
      <p:sp>
        <p:nvSpPr>
          <p:cNvPr id="43029" name="Text Box 20"/>
          <p:cNvSpPr txBox="1">
            <a:spLocks noChangeArrowheads="1"/>
          </p:cNvSpPr>
          <p:nvPr/>
        </p:nvSpPr>
        <p:spPr bwMode="auto">
          <a:xfrm>
            <a:off x="2819400" y="1600200"/>
            <a:ext cx="3657600" cy="396875"/>
          </a:xfrm>
          <a:prstGeom prst="rect">
            <a:avLst/>
          </a:prstGeom>
          <a:noFill/>
          <a:ln w="9525" algn="ctr">
            <a:noFill/>
            <a:miter lim="800000"/>
            <a:headEnd/>
            <a:tailEnd/>
          </a:ln>
        </p:spPr>
        <p:txBody>
          <a:bodyPr>
            <a:spAutoFit/>
          </a:bodyPr>
          <a:lstStyle/>
          <a:p>
            <a:pPr algn="ctr">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5181600" y="3124200"/>
            <a:ext cx="34290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83" name="Rectangle 23"/>
          <p:cNvSpPr>
            <a:spLocks noChangeArrowheads="1"/>
          </p:cNvSpPr>
          <p:nvPr/>
        </p:nvSpPr>
        <p:spPr bwMode="auto">
          <a:xfrm>
            <a:off x="762000" y="3733800"/>
            <a:ext cx="1752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25" name="Oval 19"/>
          <p:cNvSpPr>
            <a:spLocks noChangeArrowheads="1"/>
          </p:cNvSpPr>
          <p:nvPr/>
        </p:nvSpPr>
        <p:spPr bwMode="auto">
          <a:xfrm>
            <a:off x="1371600" y="2514600"/>
            <a:ext cx="990600" cy="381000"/>
          </a:xfrm>
          <a:prstGeom prst="ellipse">
            <a:avLst/>
          </a:prstGeom>
          <a:noFill/>
          <a:ln w="9525" algn="ctr">
            <a:solidFill>
              <a:schemeClr val="tx1"/>
            </a:solidFill>
            <a:round/>
            <a:headEnd/>
            <a:tailEnd/>
          </a:ln>
        </p:spPr>
        <p:txBody>
          <a:bodyPr wrap="none" anchor="ctr"/>
          <a:lstStyle/>
          <a:p>
            <a:endParaRPr lang="en-US"/>
          </a:p>
        </p:txBody>
      </p:sp>
      <p:sp>
        <p:nvSpPr>
          <p:cNvPr id="26" name="Rectangle 21"/>
          <p:cNvSpPr>
            <a:spLocks noChangeArrowheads="1"/>
          </p:cNvSpPr>
          <p:nvPr/>
        </p:nvSpPr>
        <p:spPr bwMode="auto">
          <a:xfrm>
            <a:off x="762000" y="3429000"/>
            <a:ext cx="1752600" cy="304800"/>
          </a:xfrm>
          <a:prstGeom prst="rect">
            <a:avLst/>
          </a:prstGeom>
          <a:solidFill>
            <a:srgbClr val="FF0000">
              <a:alpha val="29019"/>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P spid="2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15F17073-B879-4047-BE53-925A29DD0111}" type="slidenum">
              <a:rPr lang="en-US" smtClean="0">
                <a:solidFill>
                  <a:schemeClr val="tx2"/>
                </a:solidFill>
                <a:latin typeface="Arial" pitchFamily="34" charset="0"/>
                <a:ea typeface="+mn-ea"/>
                <a:cs typeface="+mn-cs"/>
              </a:rPr>
              <a:pPr algn="r">
                <a:defRPr/>
              </a:pPr>
              <a:t>59</a:t>
            </a:fld>
            <a:endParaRPr lang="en-US" smtClean="0">
              <a:solidFill>
                <a:schemeClr val="tx2"/>
              </a:solidFill>
              <a:latin typeface="Arial" pitchFamily="34" charset="0"/>
              <a:ea typeface="+mn-ea"/>
              <a:cs typeface="+mn-cs"/>
            </a:endParaRPr>
          </a:p>
        </p:txBody>
      </p:sp>
      <p:sp>
        <p:nvSpPr>
          <p:cNvPr id="44035"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4036" name="Line 3"/>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4037" name="Line 4"/>
          <p:cNvSpPr>
            <a:spLocks noChangeShapeType="1"/>
          </p:cNvSpPr>
          <p:nvPr/>
        </p:nvSpPr>
        <p:spPr bwMode="auto">
          <a:xfrm>
            <a:off x="3962400" y="2286000"/>
            <a:ext cx="0" cy="2667000"/>
          </a:xfrm>
          <a:prstGeom prst="line">
            <a:avLst/>
          </a:prstGeom>
          <a:noFill/>
          <a:ln w="9525">
            <a:solidFill>
              <a:schemeClr val="tx1"/>
            </a:solidFill>
            <a:round/>
            <a:headEnd/>
            <a:tailEnd/>
          </a:ln>
        </p:spPr>
        <p:txBody>
          <a:bodyPr wrap="none" anchor="ctr"/>
          <a:lstStyle/>
          <a:p>
            <a:endParaRPr lang="en-US"/>
          </a:p>
        </p:txBody>
      </p:sp>
      <p:sp>
        <p:nvSpPr>
          <p:cNvPr id="734213" name="Text Box 5"/>
          <p:cNvSpPr txBox="1">
            <a:spLocks noChangeArrowheads="1"/>
          </p:cNvSpPr>
          <p:nvPr/>
        </p:nvSpPr>
        <p:spPr bwMode="auto">
          <a:xfrm>
            <a:off x="2743200" y="1905000"/>
            <a:ext cx="2225675" cy="396875"/>
          </a:xfrm>
          <a:prstGeom prst="rect">
            <a:avLst/>
          </a:prstGeom>
          <a:solidFill>
            <a:srgbClr val="00CC66">
              <a:alpha val="39999"/>
            </a:srgbClr>
          </a:solidFill>
          <a:ln w="9525" algn="ctr">
            <a:noFill/>
            <a:miter lim="800000"/>
            <a:headEnd/>
            <a:tailEnd/>
          </a:ln>
        </p:spPr>
        <p:txBody>
          <a:bodyPr wrap="none">
            <a:spAutoFit/>
          </a:bodyPr>
          <a:lstStyle/>
          <a:p>
            <a:r>
              <a:rPr lang="en-US" sz="2000" b="1"/>
              <a:t>T = band assembly</a:t>
            </a:r>
          </a:p>
        </p:txBody>
      </p:sp>
      <p:sp>
        <p:nvSpPr>
          <p:cNvPr id="734214" name="Text Box 6"/>
          <p:cNvSpPr txBox="1">
            <a:spLocks noChangeArrowheads="1"/>
          </p:cNvSpPr>
          <p:nvPr/>
        </p:nvSpPr>
        <p:spPr bwMode="auto">
          <a:xfrm>
            <a:off x="2362200" y="2413000"/>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music</a:t>
            </a:r>
          </a:p>
        </p:txBody>
      </p:sp>
      <p:sp>
        <p:nvSpPr>
          <p:cNvPr id="734215" name="Text Box 7"/>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4216" name="Text Box 8"/>
          <p:cNvSpPr txBox="1">
            <a:spLocks noChangeArrowheads="1"/>
          </p:cNvSpPr>
          <p:nvPr/>
        </p:nvSpPr>
        <p:spPr bwMode="auto">
          <a:xfrm>
            <a:off x="2362200" y="5029200"/>
            <a:ext cx="3149600" cy="396875"/>
          </a:xfrm>
          <a:prstGeom prst="rect">
            <a:avLst/>
          </a:prstGeom>
          <a:solidFill>
            <a:srgbClr val="00CC66">
              <a:alpha val="43137"/>
            </a:srgbClr>
          </a:solidFill>
          <a:ln w="9525" algn="ctr">
            <a:noFill/>
            <a:miter lim="800000"/>
            <a:headEnd/>
            <a:tailEnd/>
          </a:ln>
        </p:spPr>
        <p:txBody>
          <a:bodyPr wrap="none">
            <a:spAutoFit/>
          </a:bodyPr>
          <a:lstStyle/>
          <a:p>
            <a:r>
              <a:rPr lang="en-US" sz="2000" b="1"/>
              <a:t>C = another band assembly</a:t>
            </a:r>
          </a:p>
        </p:txBody>
      </p:sp>
      <p:sp>
        <p:nvSpPr>
          <p:cNvPr id="734217" name="Text Box 9"/>
          <p:cNvSpPr txBox="1">
            <a:spLocks noChangeArrowheads="1"/>
          </p:cNvSpPr>
          <p:nvPr/>
        </p:nvSpPr>
        <p:spPr bwMode="auto">
          <a:xfrm>
            <a:off x="3960813" y="2422525"/>
            <a:ext cx="1558925" cy="396875"/>
          </a:xfrm>
          <a:prstGeom prst="rect">
            <a:avLst/>
          </a:prstGeom>
          <a:noFill/>
          <a:ln w="9525">
            <a:noFill/>
            <a:miter lim="800000"/>
            <a:headEnd/>
            <a:tailEnd/>
          </a:ln>
        </p:spPr>
        <p:txBody>
          <a:bodyPr wrap="none">
            <a:spAutoFit/>
          </a:bodyPr>
          <a:lstStyle/>
          <a:p>
            <a:r>
              <a:rPr lang="en-US" sz="2000">
                <a:sym typeface="Wingdings" pitchFamily="2" charset="2"/>
              </a:rPr>
              <a:t>─ filled room</a:t>
            </a:r>
            <a:endParaRPr lang="en-US" sz="2000"/>
          </a:p>
        </p:txBody>
      </p:sp>
      <p:sp>
        <p:nvSpPr>
          <p:cNvPr id="734218" name="Text Box 10"/>
          <p:cNvSpPr txBox="1">
            <a:spLocks noChangeArrowheads="1"/>
          </p:cNvSpPr>
          <p:nvPr/>
        </p:nvSpPr>
        <p:spPr bwMode="auto">
          <a:xfrm>
            <a:off x="3962400" y="2940050"/>
            <a:ext cx="1905000" cy="366713"/>
          </a:xfrm>
          <a:prstGeom prst="rect">
            <a:avLst/>
          </a:prstGeom>
          <a:noFill/>
          <a:ln w="9525">
            <a:noFill/>
            <a:miter lim="800000"/>
            <a:headEnd/>
            <a:tailEnd/>
          </a:ln>
        </p:spPr>
        <p:txBody>
          <a:bodyPr>
            <a:spAutoFit/>
          </a:bodyPr>
          <a:lstStyle/>
          <a:p>
            <a:pPr>
              <a:lnSpc>
                <a:spcPct val="90000"/>
              </a:lnSpc>
            </a:pPr>
            <a:r>
              <a:rPr lang="en-US" sz="2000">
                <a:sym typeface="Wingdings" pitchFamily="2" charset="2"/>
              </a:rPr>
              <a:t>─</a:t>
            </a:r>
            <a:r>
              <a:rPr lang="en-US">
                <a:sym typeface="Wingdings" pitchFamily="2" charset="2"/>
              </a:rPr>
              <a:t>  </a:t>
            </a:r>
            <a:r>
              <a:rPr lang="en-US" sz="2000">
                <a:sym typeface="Wingdings" pitchFamily="2" charset="2"/>
              </a:rPr>
              <a:t>loud and fast </a:t>
            </a:r>
          </a:p>
        </p:txBody>
      </p:sp>
      <p:sp>
        <p:nvSpPr>
          <p:cNvPr id="734219" name="Rectangle 11"/>
          <p:cNvSpPr>
            <a:spLocks noChangeArrowheads="1"/>
          </p:cNvSpPr>
          <p:nvPr/>
        </p:nvSpPr>
        <p:spPr bwMode="auto">
          <a:xfrm>
            <a:off x="3962400" y="2362200"/>
            <a:ext cx="2133600" cy="2438400"/>
          </a:xfrm>
          <a:prstGeom prst="rect">
            <a:avLst/>
          </a:prstGeom>
          <a:solidFill>
            <a:srgbClr val="FF0000">
              <a:alpha val="39999"/>
            </a:srgbClr>
          </a:solidFill>
          <a:ln w="9525" algn="ctr">
            <a:noFill/>
            <a:miter lim="800000"/>
            <a:headEnd/>
            <a:tailEnd/>
          </a:ln>
        </p:spPr>
        <p:txBody>
          <a:bodyPr wrap="none" anchor="ctr"/>
          <a:lstStyle/>
          <a:p>
            <a:endParaRPr lang="en-US"/>
          </a:p>
        </p:txBody>
      </p:sp>
      <p:sp>
        <p:nvSpPr>
          <p:cNvPr id="734220" name="Text Box 12"/>
          <p:cNvSpPr txBox="1">
            <a:spLocks noChangeArrowheads="1"/>
          </p:cNvSpPr>
          <p:nvPr/>
        </p:nvSpPr>
        <p:spPr bwMode="auto">
          <a:xfrm>
            <a:off x="3962400" y="3624263"/>
            <a:ext cx="2076450" cy="8858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learned names</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drums keep beat</a:t>
            </a:r>
          </a:p>
          <a:p>
            <a:pPr lvl="1">
              <a:lnSpc>
                <a:spcPct val="90000"/>
              </a:lnSpc>
              <a:buFontTx/>
              <a:buChar char="•"/>
            </a:pPr>
            <a:endParaRPr lang="en-US" sz="2000"/>
          </a:p>
        </p:txBody>
      </p:sp>
      <p:sp>
        <p:nvSpPr>
          <p:cNvPr id="734221" name="Text Box 13"/>
          <p:cNvSpPr txBox="1">
            <a:spLocks noChangeArrowheads="1"/>
          </p:cNvSpPr>
          <p:nvPr/>
        </p:nvSpPr>
        <p:spPr bwMode="auto">
          <a:xfrm>
            <a:off x="2362200" y="3581400"/>
            <a:ext cx="16557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instruments</a:t>
            </a:r>
          </a:p>
        </p:txBody>
      </p:sp>
      <p:sp>
        <p:nvSpPr>
          <p:cNvPr id="44047" name="Text Box 14"/>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Enjoying Music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4214"/>
                                        </p:tgtEl>
                                        <p:attrNameLst>
                                          <p:attrName>style.visibility</p:attrName>
                                        </p:attrNameLst>
                                      </p:cBhvr>
                                      <p:to>
                                        <p:strVal val="visible"/>
                                      </p:to>
                                    </p:set>
                                    <p:animEffect transition="in" filter="dissolve">
                                      <p:cBhvr>
                                        <p:cTn id="12" dur="500"/>
                                        <p:tgtEl>
                                          <p:spTgt spid="734214"/>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34221"/>
                                        </p:tgtEl>
                                        <p:attrNameLst>
                                          <p:attrName>style.visibility</p:attrName>
                                        </p:attrNameLst>
                                      </p:cBhvr>
                                      <p:to>
                                        <p:strVal val="visible"/>
                                      </p:to>
                                    </p:set>
                                    <p:animEffect transition="in" filter="dissolve">
                                      <p:cBhvr>
                                        <p:cTn id="16" dur="500"/>
                                        <p:tgtEl>
                                          <p:spTgt spid="734221"/>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734215"/>
                                        </p:tgtEl>
                                        <p:attrNameLst>
                                          <p:attrName>style.visibility</p:attrName>
                                        </p:attrNameLst>
                                      </p:cBhvr>
                                      <p:to>
                                        <p:strVal val="visible"/>
                                      </p:to>
                                    </p:set>
                                    <p:animEffect transition="in" filter="dissolve">
                                      <p:cBhvr>
                                        <p:cTn id="21" dur="500"/>
                                        <p:tgtEl>
                                          <p:spTgt spid="734215"/>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734217"/>
                                        </p:tgtEl>
                                        <p:attrNameLst>
                                          <p:attrName>style.visibility</p:attrName>
                                        </p:attrNameLst>
                                      </p:cBhvr>
                                      <p:to>
                                        <p:strVal val="visible"/>
                                      </p:to>
                                    </p:set>
                                    <p:animEffect transition="in" filter="dissolve">
                                      <p:cBhvr>
                                        <p:cTn id="25" dur="500"/>
                                        <p:tgtEl>
                                          <p:spTgt spid="734217"/>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734218"/>
                                        </p:tgtEl>
                                        <p:attrNameLst>
                                          <p:attrName>style.visibility</p:attrName>
                                        </p:attrNameLst>
                                      </p:cBhvr>
                                      <p:to>
                                        <p:strVal val="visible"/>
                                      </p:to>
                                    </p:set>
                                    <p:animEffect transition="in" filter="dissolve">
                                      <p:cBhvr>
                                        <p:cTn id="29" dur="500"/>
                                        <p:tgtEl>
                                          <p:spTgt spid="734218"/>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734220"/>
                                        </p:tgtEl>
                                        <p:attrNameLst>
                                          <p:attrName>style.visibility</p:attrName>
                                        </p:attrNameLst>
                                      </p:cBhvr>
                                      <p:to>
                                        <p:strVal val="visible"/>
                                      </p:to>
                                    </p:set>
                                    <p:animEffect transition="in" filter="dissolve">
                                      <p:cBhvr>
                                        <p:cTn id="33" dur="500"/>
                                        <p:tgtEl>
                                          <p:spTgt spid="734220"/>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7342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734216"/>
                                        </p:tgtEl>
                                        <p:attrNameLst>
                                          <p:attrName>style.visibility</p:attrName>
                                        </p:attrNameLst>
                                      </p:cBhvr>
                                      <p:to>
                                        <p:strVal val="visible"/>
                                      </p:to>
                                    </p:set>
                                    <p:animEffect transition="in" filter="dissolve">
                                      <p:cBhvr>
                                        <p:cTn id="40" dur="500"/>
                                        <p:tgtEl>
                                          <p:spTgt spid="734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5" grpId="0"/>
      <p:bldP spid="734216" grpId="0" animBg="1"/>
      <p:bldP spid="734217" grpId="0"/>
      <p:bldP spid="734218" grpId="0"/>
      <p:bldP spid="734219" grpId="0" animBg="1"/>
      <p:bldP spid="734220" grpId="0"/>
      <p:bldP spid="7342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a:t>
            </a:r>
            <a:endParaRPr lang="en-US" dirty="0"/>
          </a:p>
        </p:txBody>
      </p:sp>
      <p:pic>
        <p:nvPicPr>
          <p:cNvPr id="107522" name="Picture 2" descr="http://ts4.mm.bing.net/th?id=H.4816802436678791&amp;pid=1.7&amp;w=140&amp;h=151&amp;c=7&amp;rs=1"/>
          <p:cNvPicPr>
            <a:picLocks noChangeAspect="1" noChangeArrowheads="1"/>
          </p:cNvPicPr>
          <p:nvPr/>
        </p:nvPicPr>
        <p:blipFill>
          <a:blip r:embed="rId2" cstate="print"/>
          <a:srcRect/>
          <a:stretch>
            <a:fillRect/>
          </a:stretch>
        </p:blipFill>
        <p:spPr bwMode="auto">
          <a:xfrm>
            <a:off x="304800" y="1905000"/>
            <a:ext cx="1828043" cy="1971675"/>
          </a:xfrm>
          <a:prstGeom prst="rect">
            <a:avLst/>
          </a:prstGeom>
          <a:noFill/>
        </p:spPr>
      </p:pic>
      <p:pic>
        <p:nvPicPr>
          <p:cNvPr id="107524" name="Picture 4" descr="http://ts2.mm.bing.net/th?id=H.5027994541295465&amp;pid=1.7"/>
          <p:cNvPicPr>
            <a:picLocks noChangeAspect="1" noChangeArrowheads="1"/>
          </p:cNvPicPr>
          <p:nvPr/>
        </p:nvPicPr>
        <p:blipFill>
          <a:blip r:embed="rId3" cstate="print"/>
          <a:srcRect/>
          <a:stretch>
            <a:fillRect/>
          </a:stretch>
        </p:blipFill>
        <p:spPr bwMode="auto">
          <a:xfrm>
            <a:off x="1828800" y="4191000"/>
            <a:ext cx="2857500" cy="1981201"/>
          </a:xfrm>
          <a:prstGeom prst="rect">
            <a:avLst/>
          </a:prstGeom>
          <a:noFill/>
        </p:spPr>
      </p:pic>
      <p:pic>
        <p:nvPicPr>
          <p:cNvPr id="107526" name="Picture 6" descr="http://lasvegasprobateattorney.org/wp-content/uploads/2010/06/Mom-Dad-Child-happy.jpg"/>
          <p:cNvPicPr>
            <a:picLocks noChangeAspect="1" noChangeArrowheads="1"/>
          </p:cNvPicPr>
          <p:nvPr/>
        </p:nvPicPr>
        <p:blipFill>
          <a:blip r:embed="rId4" cstate="print"/>
          <a:srcRect/>
          <a:stretch>
            <a:fillRect/>
          </a:stretch>
        </p:blipFill>
        <p:spPr bwMode="auto">
          <a:xfrm>
            <a:off x="4038600" y="2133600"/>
            <a:ext cx="2590800" cy="1728550"/>
          </a:xfrm>
          <a:prstGeom prst="rect">
            <a:avLst/>
          </a:prstGeom>
          <a:noFill/>
        </p:spPr>
      </p:pic>
      <p:pic>
        <p:nvPicPr>
          <p:cNvPr id="107528" name="Picture 8" descr="http://prime.peta.org/wp-content/uploads/2008/09/towell_mom-and-dad1.jpg"/>
          <p:cNvPicPr>
            <a:picLocks noChangeAspect="1" noChangeArrowheads="1"/>
          </p:cNvPicPr>
          <p:nvPr/>
        </p:nvPicPr>
        <p:blipFill>
          <a:blip r:embed="rId5" cstate="print"/>
          <a:srcRect/>
          <a:stretch>
            <a:fillRect/>
          </a:stretch>
        </p:blipFill>
        <p:spPr bwMode="auto">
          <a:xfrm>
            <a:off x="6553200" y="4038600"/>
            <a:ext cx="2133600" cy="2133600"/>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5059" name="Rectangle 3"/>
          <p:cNvSpPr>
            <a:spLocks noChangeArrowheads="1"/>
          </p:cNvSpPr>
          <p:nvPr/>
        </p:nvSpPr>
        <p:spPr bwMode="auto">
          <a:xfrm>
            <a:off x="2362200" y="1524000"/>
            <a:ext cx="4343400" cy="48768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45060" name="Line 4"/>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5061" name="Line 5"/>
          <p:cNvSpPr>
            <a:spLocks noChangeShapeType="1"/>
          </p:cNvSpPr>
          <p:nvPr/>
        </p:nvSpPr>
        <p:spPr bwMode="auto">
          <a:xfrm>
            <a:off x="3962400" y="2286000"/>
            <a:ext cx="0" cy="3429000"/>
          </a:xfrm>
          <a:prstGeom prst="line">
            <a:avLst/>
          </a:prstGeom>
          <a:noFill/>
          <a:ln w="9525">
            <a:solidFill>
              <a:schemeClr val="tx1"/>
            </a:solidFill>
            <a:round/>
            <a:headEnd/>
            <a:tailEnd/>
          </a:ln>
        </p:spPr>
        <p:txBody>
          <a:bodyPr wrap="none" anchor="ctr"/>
          <a:lstStyle/>
          <a:p>
            <a:endParaRPr lang="en-US"/>
          </a:p>
        </p:txBody>
      </p:sp>
      <p:sp>
        <p:nvSpPr>
          <p:cNvPr id="736262" name="Text Box 6"/>
          <p:cNvSpPr txBox="1">
            <a:spLocks noChangeArrowheads="1"/>
          </p:cNvSpPr>
          <p:nvPr/>
        </p:nvSpPr>
        <p:spPr bwMode="auto">
          <a:xfrm>
            <a:off x="2743200" y="1965325"/>
            <a:ext cx="3113088" cy="396875"/>
          </a:xfrm>
          <a:prstGeom prst="rect">
            <a:avLst/>
          </a:prstGeom>
          <a:solidFill>
            <a:srgbClr val="00CC66">
              <a:alpha val="39999"/>
            </a:srgbClr>
          </a:solidFill>
          <a:ln w="9525" algn="ctr">
            <a:noFill/>
            <a:miter lim="800000"/>
            <a:headEnd/>
            <a:tailEnd/>
          </a:ln>
        </p:spPr>
        <p:txBody>
          <a:bodyPr wrap="none">
            <a:spAutoFit/>
          </a:bodyPr>
          <a:lstStyle/>
          <a:p>
            <a:r>
              <a:rPr lang="en-US" sz="2000" b="1"/>
              <a:t>T = orchestra performance</a:t>
            </a:r>
          </a:p>
        </p:txBody>
      </p:sp>
      <p:sp>
        <p:nvSpPr>
          <p:cNvPr id="736263" name="Text Box 7"/>
          <p:cNvSpPr txBox="1">
            <a:spLocks noChangeArrowheads="1"/>
          </p:cNvSpPr>
          <p:nvPr/>
        </p:nvSpPr>
        <p:spPr bwMode="auto">
          <a:xfrm>
            <a:off x="2362200" y="2413000"/>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music</a:t>
            </a:r>
          </a:p>
        </p:txBody>
      </p:sp>
      <p:sp>
        <p:nvSpPr>
          <p:cNvPr id="736264" name="Text Box 8"/>
          <p:cNvSpPr txBox="1">
            <a:spLocks noChangeArrowheads="1"/>
          </p:cNvSpPr>
          <p:nvPr/>
        </p:nvSpPr>
        <p:spPr bwMode="auto">
          <a:xfrm>
            <a:off x="2362200" y="2955925"/>
            <a:ext cx="117951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sounds</a:t>
            </a:r>
          </a:p>
        </p:txBody>
      </p:sp>
      <p:sp>
        <p:nvSpPr>
          <p:cNvPr id="736265" name="Text Box 9"/>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6266" name="Text Box 10"/>
          <p:cNvSpPr txBox="1">
            <a:spLocks noChangeArrowheads="1"/>
          </p:cNvSpPr>
          <p:nvPr/>
        </p:nvSpPr>
        <p:spPr bwMode="auto">
          <a:xfrm>
            <a:off x="2543175" y="5715000"/>
            <a:ext cx="1935163" cy="396875"/>
          </a:xfrm>
          <a:prstGeom prst="rect">
            <a:avLst/>
          </a:prstGeom>
          <a:solidFill>
            <a:srgbClr val="00CC66">
              <a:alpha val="43137"/>
            </a:srgbClr>
          </a:solidFill>
          <a:ln w="9525" algn="ctr">
            <a:noFill/>
            <a:miter lim="800000"/>
            <a:headEnd/>
            <a:tailEnd/>
          </a:ln>
        </p:spPr>
        <p:txBody>
          <a:bodyPr wrap="none">
            <a:spAutoFit/>
          </a:bodyPr>
          <a:lstStyle/>
          <a:p>
            <a:r>
              <a:rPr lang="en-US" sz="2000" b="1"/>
              <a:t>C = a great time</a:t>
            </a:r>
          </a:p>
        </p:txBody>
      </p:sp>
      <p:sp>
        <p:nvSpPr>
          <p:cNvPr id="736267" name="Text Box 11"/>
          <p:cNvSpPr txBox="1">
            <a:spLocks noChangeArrowheads="1"/>
          </p:cNvSpPr>
          <p:nvPr/>
        </p:nvSpPr>
        <p:spPr bwMode="auto">
          <a:xfrm>
            <a:off x="3960813" y="2422525"/>
            <a:ext cx="2135187" cy="396875"/>
          </a:xfrm>
          <a:prstGeom prst="rect">
            <a:avLst/>
          </a:prstGeom>
          <a:noFill/>
          <a:ln w="9525">
            <a:noFill/>
            <a:miter lim="800000"/>
            <a:headEnd/>
            <a:tailEnd/>
          </a:ln>
        </p:spPr>
        <p:txBody>
          <a:bodyPr wrap="none">
            <a:spAutoFit/>
          </a:bodyPr>
          <a:lstStyle/>
          <a:p>
            <a:r>
              <a:rPr lang="en-US" sz="2000">
                <a:sym typeface="Wingdings" pitchFamily="2" charset="2"/>
              </a:rPr>
              <a:t>─ filled auditorium</a:t>
            </a:r>
            <a:endParaRPr lang="en-US" sz="2000"/>
          </a:p>
        </p:txBody>
      </p:sp>
      <p:sp>
        <p:nvSpPr>
          <p:cNvPr id="736268" name="Text Box 12"/>
          <p:cNvSpPr txBox="1">
            <a:spLocks noChangeArrowheads="1"/>
          </p:cNvSpPr>
          <p:nvPr/>
        </p:nvSpPr>
        <p:spPr bwMode="auto">
          <a:xfrm>
            <a:off x="3962400" y="2940050"/>
            <a:ext cx="933450" cy="641350"/>
          </a:xfrm>
          <a:prstGeom prst="rect">
            <a:avLst/>
          </a:prstGeom>
          <a:noFill/>
          <a:ln w="9525">
            <a:noFill/>
            <a:miter lim="800000"/>
            <a:headEnd/>
            <a:tailEnd/>
          </a:ln>
        </p:spPr>
        <p:txBody>
          <a:bodyPr wrap="none">
            <a:spAutoFit/>
          </a:bodyPr>
          <a:lstStyle/>
          <a:p>
            <a:pPr>
              <a:lnSpc>
                <a:spcPct val="90000"/>
              </a:lnSpc>
            </a:pPr>
            <a:r>
              <a:rPr lang="en-US" sz="2000">
                <a:sym typeface="Wingdings" pitchFamily="2" charset="2"/>
              </a:rPr>
              <a:t>─ quiet</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loud</a:t>
            </a:r>
          </a:p>
        </p:txBody>
      </p:sp>
      <p:sp>
        <p:nvSpPr>
          <p:cNvPr id="736269" name="Rectangle 13"/>
          <p:cNvSpPr>
            <a:spLocks noChangeArrowheads="1"/>
          </p:cNvSpPr>
          <p:nvPr/>
        </p:nvSpPr>
        <p:spPr bwMode="auto">
          <a:xfrm>
            <a:off x="3962400" y="2438400"/>
            <a:ext cx="2133600" cy="2895600"/>
          </a:xfrm>
          <a:prstGeom prst="rect">
            <a:avLst/>
          </a:prstGeom>
          <a:solidFill>
            <a:srgbClr val="FF0000">
              <a:alpha val="39999"/>
            </a:srgbClr>
          </a:solidFill>
          <a:ln w="9525" algn="ctr">
            <a:noFill/>
            <a:miter lim="800000"/>
            <a:headEnd/>
            <a:tailEnd/>
          </a:ln>
        </p:spPr>
        <p:txBody>
          <a:bodyPr wrap="none" anchor="ctr"/>
          <a:lstStyle/>
          <a:p>
            <a:endParaRPr lang="en-US"/>
          </a:p>
        </p:txBody>
      </p:sp>
      <p:sp>
        <p:nvSpPr>
          <p:cNvPr id="736270" name="Text Box 14"/>
          <p:cNvSpPr txBox="1">
            <a:spLocks noChangeArrowheads="1"/>
          </p:cNvSpPr>
          <p:nvPr/>
        </p:nvSpPr>
        <p:spPr bwMode="auto">
          <a:xfrm>
            <a:off x="3962400" y="3624263"/>
            <a:ext cx="1751013" cy="1709737"/>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name</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percussion</a:t>
            </a:r>
          </a:p>
          <a:p>
            <a:pPr lvl="1">
              <a:lnSpc>
                <a:spcPct val="90000"/>
              </a:lnSpc>
              <a:buFontTx/>
              <a:buChar char="•"/>
            </a:pPr>
            <a:r>
              <a:rPr lang="en-US" sz="2000"/>
              <a:t> marching</a:t>
            </a:r>
          </a:p>
          <a:p>
            <a:pPr lvl="1">
              <a:lnSpc>
                <a:spcPct val="90000"/>
              </a:lnSpc>
              <a:buFontTx/>
              <a:buChar char="•"/>
            </a:pPr>
            <a:r>
              <a:rPr lang="en-US" sz="2000"/>
              <a:t> drums</a:t>
            </a:r>
          </a:p>
          <a:p>
            <a:pPr lvl="1">
              <a:lnSpc>
                <a:spcPct val="90000"/>
              </a:lnSpc>
              <a:buFontTx/>
              <a:buChar char="•"/>
            </a:pPr>
            <a:r>
              <a:rPr lang="en-US" sz="2000"/>
              <a:t> triangles</a:t>
            </a:r>
          </a:p>
          <a:p>
            <a:pPr lvl="1">
              <a:lnSpc>
                <a:spcPct val="90000"/>
              </a:lnSpc>
              <a:buFontTx/>
              <a:buChar char="•"/>
            </a:pPr>
            <a:endParaRPr lang="en-US" sz="2000"/>
          </a:p>
        </p:txBody>
      </p:sp>
      <p:sp>
        <p:nvSpPr>
          <p:cNvPr id="736273" name="Text Box 17"/>
          <p:cNvSpPr txBox="1">
            <a:spLocks noChangeArrowheads="1"/>
          </p:cNvSpPr>
          <p:nvPr/>
        </p:nvSpPr>
        <p:spPr bwMode="auto">
          <a:xfrm>
            <a:off x="2362200" y="3581400"/>
            <a:ext cx="16557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instruments</a:t>
            </a:r>
          </a:p>
        </p:txBody>
      </p:sp>
      <p:sp>
        <p:nvSpPr>
          <p:cNvPr id="45072" name="Text Box 18"/>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Enjoying Music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6262"/>
                                        </p:tgtEl>
                                        <p:attrNameLst>
                                          <p:attrName>style.visibility</p:attrName>
                                        </p:attrNameLst>
                                      </p:cBhvr>
                                      <p:to>
                                        <p:strVal val="visible"/>
                                      </p:to>
                                    </p:set>
                                    <p:animEffect transition="in" filter="dissolve">
                                      <p:cBhvr>
                                        <p:cTn id="7" dur="500"/>
                                        <p:tgtEl>
                                          <p:spTgt spid="73626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6263"/>
                                        </p:tgtEl>
                                        <p:attrNameLst>
                                          <p:attrName>style.visibility</p:attrName>
                                        </p:attrNameLst>
                                      </p:cBhvr>
                                      <p:to>
                                        <p:strVal val="visible"/>
                                      </p:to>
                                    </p:set>
                                    <p:animEffect transition="in" filter="dissolve">
                                      <p:cBhvr>
                                        <p:cTn id="12" dur="500"/>
                                        <p:tgtEl>
                                          <p:spTgt spid="736263"/>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36264"/>
                                        </p:tgtEl>
                                        <p:attrNameLst>
                                          <p:attrName>style.visibility</p:attrName>
                                        </p:attrNameLst>
                                      </p:cBhvr>
                                      <p:to>
                                        <p:strVal val="visible"/>
                                      </p:to>
                                    </p:set>
                                    <p:animEffect transition="in" filter="dissolve">
                                      <p:cBhvr>
                                        <p:cTn id="16" dur="500"/>
                                        <p:tgtEl>
                                          <p:spTgt spid="736264"/>
                                        </p:tgtEl>
                                      </p:cBhvr>
                                    </p:animEffect>
                                  </p:childTnLst>
                                </p:cTn>
                              </p:par>
                            </p:childTnLst>
                          </p:cTn>
                        </p:par>
                        <p:par>
                          <p:cTn id="17" fill="hold">
                            <p:stCondLst>
                              <p:cond delay="1000"/>
                            </p:stCondLst>
                            <p:childTnLst>
                              <p:par>
                                <p:cTn id="18" presetID="9" presetClass="entr" presetSubtype="0" fill="hold" grpId="0" nodeType="afterEffect">
                                  <p:stCondLst>
                                    <p:cond delay="0"/>
                                  </p:stCondLst>
                                  <p:childTnLst>
                                    <p:set>
                                      <p:cBhvr>
                                        <p:cTn id="19" dur="1" fill="hold">
                                          <p:stCondLst>
                                            <p:cond delay="0"/>
                                          </p:stCondLst>
                                        </p:cTn>
                                        <p:tgtEl>
                                          <p:spTgt spid="736273"/>
                                        </p:tgtEl>
                                        <p:attrNameLst>
                                          <p:attrName>style.visibility</p:attrName>
                                        </p:attrNameLst>
                                      </p:cBhvr>
                                      <p:to>
                                        <p:strVal val="visible"/>
                                      </p:to>
                                    </p:set>
                                    <p:animEffect transition="in" filter="dissolve">
                                      <p:cBhvr>
                                        <p:cTn id="20" dur="500"/>
                                        <p:tgtEl>
                                          <p:spTgt spid="73627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nodePh="1">
                                  <p:stCondLst>
                                    <p:cond delay="0"/>
                                  </p:stCondLst>
                                  <p:endCondLst>
                                    <p:cond evt="begin" delay="0">
                                      <p:tn val="23"/>
                                    </p:cond>
                                  </p:endCondLst>
                                  <p:childTnLst>
                                    <p:set>
                                      <p:cBhvr>
                                        <p:cTn id="24" dur="1" fill="hold">
                                          <p:stCondLst>
                                            <p:cond delay="0"/>
                                          </p:stCondLst>
                                        </p:cTn>
                                        <p:tgtEl>
                                          <p:spTgt spid="736265"/>
                                        </p:tgtEl>
                                        <p:attrNameLst>
                                          <p:attrName>style.visibility</p:attrName>
                                        </p:attrNameLst>
                                      </p:cBhvr>
                                      <p:to>
                                        <p:strVal val="visible"/>
                                      </p:to>
                                    </p:set>
                                    <p:animEffect transition="in" filter="dissolve">
                                      <p:cBhvr>
                                        <p:cTn id="25" dur="500"/>
                                        <p:tgtEl>
                                          <p:spTgt spid="736265"/>
                                        </p:tgtEl>
                                      </p:cBhvr>
                                    </p:animEffect>
                                  </p:childTnLst>
                                </p:cTn>
                              </p:par>
                            </p:childTnLst>
                          </p:cTn>
                        </p:par>
                        <p:par>
                          <p:cTn id="26" fill="hold">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736267"/>
                                        </p:tgtEl>
                                        <p:attrNameLst>
                                          <p:attrName>style.visibility</p:attrName>
                                        </p:attrNameLst>
                                      </p:cBhvr>
                                      <p:to>
                                        <p:strVal val="visible"/>
                                      </p:to>
                                    </p:set>
                                    <p:animEffect transition="in" filter="dissolve">
                                      <p:cBhvr>
                                        <p:cTn id="29" dur="500"/>
                                        <p:tgtEl>
                                          <p:spTgt spid="736267"/>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736268"/>
                                        </p:tgtEl>
                                        <p:attrNameLst>
                                          <p:attrName>style.visibility</p:attrName>
                                        </p:attrNameLst>
                                      </p:cBhvr>
                                      <p:to>
                                        <p:strVal val="visible"/>
                                      </p:to>
                                    </p:set>
                                    <p:animEffect transition="in" filter="dissolve">
                                      <p:cBhvr>
                                        <p:cTn id="33" dur="500"/>
                                        <p:tgtEl>
                                          <p:spTgt spid="736268"/>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736270"/>
                                        </p:tgtEl>
                                        <p:attrNameLst>
                                          <p:attrName>style.visibility</p:attrName>
                                        </p:attrNameLst>
                                      </p:cBhvr>
                                      <p:to>
                                        <p:strVal val="visible"/>
                                      </p:to>
                                    </p:set>
                                    <p:animEffect transition="in" filter="dissolve">
                                      <p:cBhvr>
                                        <p:cTn id="37" dur="500"/>
                                        <p:tgtEl>
                                          <p:spTgt spid="736270"/>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73626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736266"/>
                                        </p:tgtEl>
                                        <p:attrNameLst>
                                          <p:attrName>style.visibility</p:attrName>
                                        </p:attrNameLst>
                                      </p:cBhvr>
                                      <p:to>
                                        <p:strVal val="visible"/>
                                      </p:to>
                                    </p:set>
                                    <p:animEffect transition="in" filter="dissolve">
                                      <p:cBhvr>
                                        <p:cTn id="44" dur="500"/>
                                        <p:tgtEl>
                                          <p:spTgt spid="736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6262" grpId="0" animBg="1"/>
      <p:bldP spid="736263" grpId="0" animBg="1"/>
      <p:bldP spid="736264" grpId="0" animBg="1"/>
      <p:bldP spid="736265" grpId="0"/>
      <p:bldP spid="736267" grpId="0"/>
      <p:bldP spid="736269" grpId="0" animBg="1"/>
      <p:bldP spid="73627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AAF9387E-A4A1-4454-AB54-51D1FB7CF555}" type="slidenum">
              <a:rPr lang="en-US" smtClean="0">
                <a:solidFill>
                  <a:schemeClr val="tx2"/>
                </a:solidFill>
                <a:latin typeface="Arial" pitchFamily="34" charset="0"/>
                <a:ea typeface="+mn-ea"/>
                <a:cs typeface="+mn-cs"/>
              </a:rPr>
              <a:pPr algn="r">
                <a:defRPr/>
              </a:pPr>
              <a:t>61</a:t>
            </a:fld>
            <a:endParaRPr lang="en-US" smtClean="0">
              <a:solidFill>
                <a:schemeClr val="tx2"/>
              </a:solidFill>
              <a:latin typeface="Arial" pitchFamily="34" charset="0"/>
              <a:ea typeface="+mn-ea"/>
              <a:cs typeface="+mn-cs"/>
            </a:endParaRPr>
          </a:p>
        </p:txBody>
      </p:sp>
      <p:sp>
        <p:nvSpPr>
          <p:cNvPr id="46083" name="Rectangle 2"/>
          <p:cNvSpPr>
            <a:spLocks noGrp="1" noChangeArrowheads="1"/>
          </p:cNvSpPr>
          <p:nvPr>
            <p:ph type="title"/>
          </p:nvPr>
        </p:nvSpPr>
        <p:spPr>
          <a:xfrm>
            <a:off x="0" y="381000"/>
            <a:ext cx="9144000" cy="685800"/>
          </a:xfrm>
          <a:noFill/>
        </p:spPr>
        <p:txBody>
          <a:bodyPr/>
          <a:lstStyle/>
          <a:p>
            <a:pPr eaLnBrk="1" hangingPunct="1"/>
            <a:r>
              <a:rPr lang="en-US" dirty="0" smtClean="0"/>
              <a:t>Informal Outlines</a:t>
            </a:r>
          </a:p>
        </p:txBody>
      </p:sp>
      <p:sp>
        <p:nvSpPr>
          <p:cNvPr id="46084" name="Rectangle 3"/>
          <p:cNvSpPr>
            <a:spLocks noChangeArrowheads="1"/>
          </p:cNvSpPr>
          <p:nvPr/>
        </p:nvSpPr>
        <p:spPr bwMode="auto">
          <a:xfrm>
            <a:off x="2362200" y="13716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46085" name="Line 4"/>
          <p:cNvSpPr>
            <a:spLocks noChangeShapeType="1"/>
          </p:cNvSpPr>
          <p:nvPr/>
        </p:nvSpPr>
        <p:spPr bwMode="auto">
          <a:xfrm>
            <a:off x="2362200" y="1905000"/>
            <a:ext cx="4343400" cy="0"/>
          </a:xfrm>
          <a:prstGeom prst="line">
            <a:avLst/>
          </a:prstGeom>
          <a:noFill/>
          <a:ln w="9525">
            <a:solidFill>
              <a:schemeClr val="tx1"/>
            </a:solidFill>
            <a:round/>
            <a:headEnd/>
            <a:tailEnd/>
          </a:ln>
        </p:spPr>
        <p:txBody>
          <a:bodyPr wrap="none" anchor="ctr"/>
          <a:lstStyle/>
          <a:p>
            <a:endParaRPr lang="en-US"/>
          </a:p>
        </p:txBody>
      </p:sp>
      <p:sp>
        <p:nvSpPr>
          <p:cNvPr id="46086" name="Line 5"/>
          <p:cNvSpPr>
            <a:spLocks noChangeShapeType="1"/>
          </p:cNvSpPr>
          <p:nvPr/>
        </p:nvSpPr>
        <p:spPr bwMode="auto">
          <a:xfrm>
            <a:off x="3962400" y="1905000"/>
            <a:ext cx="0" cy="3733800"/>
          </a:xfrm>
          <a:prstGeom prst="line">
            <a:avLst/>
          </a:prstGeom>
          <a:noFill/>
          <a:ln w="9525">
            <a:solidFill>
              <a:schemeClr val="tx1"/>
            </a:solidFill>
            <a:round/>
            <a:headEnd/>
            <a:tailEnd/>
          </a:ln>
        </p:spPr>
        <p:txBody>
          <a:bodyPr wrap="none" anchor="ctr"/>
          <a:lstStyle/>
          <a:p>
            <a:endParaRPr lang="en-US"/>
          </a:p>
        </p:txBody>
      </p:sp>
      <p:sp>
        <p:nvSpPr>
          <p:cNvPr id="174086" name="Text Box 6"/>
          <p:cNvSpPr txBox="1">
            <a:spLocks noChangeArrowheads="1"/>
          </p:cNvSpPr>
          <p:nvPr/>
        </p:nvSpPr>
        <p:spPr bwMode="auto">
          <a:xfrm>
            <a:off x="2743200" y="1524000"/>
            <a:ext cx="2500313" cy="396875"/>
          </a:xfrm>
          <a:prstGeom prst="rect">
            <a:avLst/>
          </a:prstGeom>
          <a:solidFill>
            <a:srgbClr val="00CC66">
              <a:alpha val="39999"/>
            </a:srgbClr>
          </a:solidFill>
          <a:ln w="9525" algn="ctr">
            <a:noFill/>
            <a:miter lim="800000"/>
            <a:headEnd/>
            <a:tailEnd/>
          </a:ln>
        </p:spPr>
        <p:txBody>
          <a:bodyPr wrap="none">
            <a:spAutoFit/>
          </a:bodyPr>
          <a:lstStyle/>
          <a:p>
            <a:r>
              <a:rPr lang="en-US" sz="2000" b="1"/>
              <a:t>T = A Great Summer</a:t>
            </a:r>
          </a:p>
        </p:txBody>
      </p:sp>
      <p:sp>
        <p:nvSpPr>
          <p:cNvPr id="174087" name="Text Box 7"/>
          <p:cNvSpPr txBox="1">
            <a:spLocks noChangeArrowheads="1"/>
          </p:cNvSpPr>
          <p:nvPr/>
        </p:nvSpPr>
        <p:spPr bwMode="auto">
          <a:xfrm>
            <a:off x="2489200" y="2133600"/>
            <a:ext cx="1244600"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Fishing</a:t>
            </a:r>
          </a:p>
        </p:txBody>
      </p:sp>
      <p:sp>
        <p:nvSpPr>
          <p:cNvPr id="174088" name="Text Box 8"/>
          <p:cNvSpPr txBox="1">
            <a:spLocks noChangeArrowheads="1"/>
          </p:cNvSpPr>
          <p:nvPr/>
        </p:nvSpPr>
        <p:spPr bwMode="auto">
          <a:xfrm>
            <a:off x="2362200" y="3810000"/>
            <a:ext cx="16811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New Friend</a:t>
            </a:r>
          </a:p>
        </p:txBody>
      </p:sp>
      <p:sp>
        <p:nvSpPr>
          <p:cNvPr id="174089" name="Text Box 9"/>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174090" name="Text Box 10"/>
          <p:cNvSpPr txBox="1">
            <a:spLocks noChangeArrowheads="1"/>
          </p:cNvSpPr>
          <p:nvPr/>
        </p:nvSpPr>
        <p:spPr bwMode="auto">
          <a:xfrm>
            <a:off x="2543175" y="6156325"/>
            <a:ext cx="1935163" cy="396875"/>
          </a:xfrm>
          <a:prstGeom prst="rect">
            <a:avLst/>
          </a:prstGeom>
          <a:solidFill>
            <a:srgbClr val="00CC66">
              <a:alpha val="43137"/>
            </a:srgbClr>
          </a:solidFill>
          <a:ln w="9525" algn="ctr">
            <a:noFill/>
            <a:miter lim="800000"/>
            <a:headEnd/>
            <a:tailEnd/>
          </a:ln>
        </p:spPr>
        <p:txBody>
          <a:bodyPr wrap="none">
            <a:spAutoFit/>
          </a:bodyPr>
          <a:lstStyle/>
          <a:p>
            <a:r>
              <a:rPr lang="en-US" sz="2000" b="1"/>
              <a:t>C = a great time</a:t>
            </a:r>
          </a:p>
        </p:txBody>
      </p:sp>
      <p:sp>
        <p:nvSpPr>
          <p:cNvPr id="174091" name="Text Box 11"/>
          <p:cNvSpPr txBox="1">
            <a:spLocks noChangeArrowheads="1"/>
          </p:cNvSpPr>
          <p:nvPr/>
        </p:nvSpPr>
        <p:spPr bwMode="auto">
          <a:xfrm>
            <a:off x="4038600" y="2057400"/>
            <a:ext cx="1257300" cy="396875"/>
          </a:xfrm>
          <a:prstGeom prst="rect">
            <a:avLst/>
          </a:prstGeom>
          <a:noFill/>
          <a:ln w="9525">
            <a:noFill/>
            <a:miter lim="800000"/>
            <a:headEnd/>
            <a:tailEnd/>
          </a:ln>
        </p:spPr>
        <p:txBody>
          <a:bodyPr wrap="none">
            <a:spAutoFit/>
          </a:bodyPr>
          <a:lstStyle/>
          <a:p>
            <a:r>
              <a:rPr lang="en-US" sz="2000">
                <a:sym typeface="Wingdings" pitchFamily="2" charset="2"/>
              </a:rPr>
              <a:t>─ learning</a:t>
            </a:r>
            <a:endParaRPr lang="en-US" sz="2000"/>
          </a:p>
        </p:txBody>
      </p:sp>
      <p:sp>
        <p:nvSpPr>
          <p:cNvPr id="174092" name="Text Box 12"/>
          <p:cNvSpPr txBox="1">
            <a:spLocks noChangeArrowheads="1"/>
          </p:cNvSpPr>
          <p:nvPr/>
        </p:nvSpPr>
        <p:spPr bwMode="auto">
          <a:xfrm>
            <a:off x="4019550" y="2286000"/>
            <a:ext cx="1771650" cy="396875"/>
          </a:xfrm>
          <a:prstGeom prst="rect">
            <a:avLst/>
          </a:prstGeom>
          <a:noFill/>
          <a:ln w="9525">
            <a:noFill/>
            <a:miter lim="800000"/>
            <a:headEnd/>
            <a:tailEnd/>
          </a:ln>
        </p:spPr>
        <p:txBody>
          <a:bodyPr wrap="none">
            <a:spAutoFit/>
          </a:bodyPr>
          <a:lstStyle/>
          <a:p>
            <a:pPr lvl="1">
              <a:buFontTx/>
              <a:buChar char="•"/>
            </a:pPr>
            <a:r>
              <a:rPr lang="en-US" sz="2000">
                <a:sym typeface="Wingdings" pitchFamily="2" charset="2"/>
              </a:rPr>
              <a:t> since five</a:t>
            </a:r>
            <a:endParaRPr lang="en-US" sz="2000"/>
          </a:p>
        </p:txBody>
      </p:sp>
      <p:sp>
        <p:nvSpPr>
          <p:cNvPr id="174093" name="Text Box 13"/>
          <p:cNvSpPr txBox="1">
            <a:spLocks noChangeArrowheads="1"/>
          </p:cNvSpPr>
          <p:nvPr/>
        </p:nvSpPr>
        <p:spPr bwMode="auto">
          <a:xfrm>
            <a:off x="4062413" y="2590800"/>
            <a:ext cx="2109787" cy="1190625"/>
          </a:xfrm>
          <a:prstGeom prst="rect">
            <a:avLst/>
          </a:prstGeom>
          <a:noFill/>
          <a:ln w="9525">
            <a:noFill/>
            <a:miter lim="800000"/>
            <a:headEnd/>
            <a:tailEnd/>
          </a:ln>
        </p:spPr>
        <p:txBody>
          <a:bodyPr wrap="none">
            <a:spAutoFit/>
          </a:bodyPr>
          <a:lstStyle/>
          <a:p>
            <a:pPr>
              <a:lnSpc>
                <a:spcPct val="90000"/>
              </a:lnSpc>
            </a:pPr>
            <a:r>
              <a:rPr lang="en-US" sz="2000">
                <a:sym typeface="Wingdings" pitchFamily="2" charset="2"/>
              </a:rPr>
              <a:t>─ no help</a:t>
            </a:r>
          </a:p>
          <a:p>
            <a:pPr lvl="1">
              <a:lnSpc>
                <a:spcPct val="90000"/>
              </a:lnSpc>
              <a:buFontTx/>
              <a:buChar char="•"/>
            </a:pPr>
            <a:r>
              <a:rPr lang="en-US" sz="2000"/>
              <a:t> set up rod</a:t>
            </a:r>
          </a:p>
          <a:p>
            <a:pPr lvl="1">
              <a:lnSpc>
                <a:spcPct val="90000"/>
              </a:lnSpc>
              <a:buFontTx/>
              <a:buChar char="•"/>
            </a:pPr>
            <a:r>
              <a:rPr lang="en-US" sz="2000"/>
              <a:t> caught trout</a:t>
            </a:r>
          </a:p>
          <a:p>
            <a:pPr lvl="1">
              <a:lnSpc>
                <a:spcPct val="90000"/>
              </a:lnSpc>
              <a:buFontTx/>
              <a:buChar char="•"/>
            </a:pPr>
            <a:r>
              <a:rPr lang="en-US" sz="2000"/>
              <a:t> cleaned trout</a:t>
            </a:r>
          </a:p>
        </p:txBody>
      </p:sp>
      <p:sp>
        <p:nvSpPr>
          <p:cNvPr id="174094" name="Text Box 14"/>
          <p:cNvSpPr txBox="1">
            <a:spLocks noChangeArrowheads="1"/>
          </p:cNvSpPr>
          <p:nvPr/>
        </p:nvSpPr>
        <p:spPr bwMode="auto">
          <a:xfrm>
            <a:off x="4076700" y="3838575"/>
            <a:ext cx="168751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big house</a:t>
            </a:r>
          </a:p>
          <a:p>
            <a:pPr lvl="1">
              <a:lnSpc>
                <a:spcPct val="80000"/>
              </a:lnSpc>
              <a:buFontTx/>
              <a:buChar char="•"/>
            </a:pPr>
            <a:r>
              <a:rPr lang="en-US" sz="2000"/>
              <a:t> at corner</a:t>
            </a:r>
          </a:p>
        </p:txBody>
      </p:sp>
      <p:sp>
        <p:nvSpPr>
          <p:cNvPr id="174095" name="Text Box 15"/>
          <p:cNvSpPr txBox="1">
            <a:spLocks noChangeArrowheads="1"/>
          </p:cNvSpPr>
          <p:nvPr/>
        </p:nvSpPr>
        <p:spPr bwMode="auto">
          <a:xfrm>
            <a:off x="4114800" y="4371975"/>
            <a:ext cx="174466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birthday</a:t>
            </a:r>
          </a:p>
          <a:p>
            <a:pPr lvl="1">
              <a:lnSpc>
                <a:spcPct val="80000"/>
              </a:lnSpc>
              <a:buFontTx/>
              <a:buChar char="•"/>
            </a:pPr>
            <a:r>
              <a:rPr lang="en-US" sz="2000"/>
              <a:t> same day</a:t>
            </a:r>
          </a:p>
        </p:txBody>
      </p:sp>
      <p:sp>
        <p:nvSpPr>
          <p:cNvPr id="174096" name="Text Box 16"/>
          <p:cNvSpPr txBox="1">
            <a:spLocks noChangeArrowheads="1"/>
          </p:cNvSpPr>
          <p:nvPr/>
        </p:nvSpPr>
        <p:spPr bwMode="auto">
          <a:xfrm>
            <a:off x="4164013" y="4905375"/>
            <a:ext cx="1770062"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time together</a:t>
            </a:r>
          </a:p>
          <a:p>
            <a:pPr lvl="1">
              <a:lnSpc>
                <a:spcPct val="80000"/>
              </a:lnSpc>
              <a:buFontTx/>
              <a:buChar char="•"/>
            </a:pPr>
            <a:r>
              <a:rPr lang="en-US" sz="2000"/>
              <a:t> all day</a:t>
            </a:r>
          </a:p>
        </p:txBody>
      </p:sp>
      <p:sp>
        <p:nvSpPr>
          <p:cNvPr id="174097" name="Text Box 17"/>
          <p:cNvSpPr txBox="1">
            <a:spLocks noChangeArrowheads="1"/>
          </p:cNvSpPr>
          <p:nvPr/>
        </p:nvSpPr>
        <p:spPr bwMode="auto">
          <a:xfrm>
            <a:off x="4141788" y="5422900"/>
            <a:ext cx="1497012" cy="82550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activities</a:t>
            </a:r>
          </a:p>
          <a:p>
            <a:pPr lvl="1">
              <a:lnSpc>
                <a:spcPct val="80000"/>
              </a:lnSpc>
              <a:buFontTx/>
              <a:buChar char="•"/>
            </a:pPr>
            <a:r>
              <a:rPr lang="en-US" sz="2000"/>
              <a:t> games</a:t>
            </a:r>
          </a:p>
          <a:p>
            <a:pPr lvl="1">
              <a:lnSpc>
                <a:spcPct val="80000"/>
              </a:lnSpc>
              <a:buFontTx/>
              <a:buChar char="•"/>
            </a:pPr>
            <a:r>
              <a:rPr lang="en-US" sz="2000"/>
              <a:t> fishing</a:t>
            </a:r>
          </a:p>
        </p:txBody>
      </p:sp>
      <p:sp>
        <p:nvSpPr>
          <p:cNvPr id="174098" name="Rectangle 18"/>
          <p:cNvSpPr>
            <a:spLocks noChangeArrowheads="1"/>
          </p:cNvSpPr>
          <p:nvPr/>
        </p:nvSpPr>
        <p:spPr bwMode="auto">
          <a:xfrm>
            <a:off x="4038600" y="2133600"/>
            <a:ext cx="2133600" cy="411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46100" name="Text Box 20"/>
          <p:cNvSpPr txBox="1">
            <a:spLocks noChangeArrowheads="1"/>
          </p:cNvSpPr>
          <p:nvPr/>
        </p:nvSpPr>
        <p:spPr bwMode="auto">
          <a:xfrm>
            <a:off x="7543800" y="5410200"/>
            <a:ext cx="1295400" cy="581025"/>
          </a:xfrm>
          <a:prstGeom prst="rect">
            <a:avLst/>
          </a:prstGeom>
          <a:solidFill>
            <a:srgbClr val="FF0000"/>
          </a:solidFill>
          <a:ln w="9525">
            <a:noFill/>
            <a:miter lim="800000"/>
            <a:headEnd/>
            <a:tailEnd/>
          </a:ln>
        </p:spPr>
        <p:txBody>
          <a:bodyPr>
            <a:spAutoFit/>
          </a:bodyPr>
          <a:lstStyle/>
          <a:p>
            <a:pPr algn="ctr">
              <a:spcBef>
                <a:spcPct val="50000"/>
              </a:spcBef>
            </a:pPr>
            <a:r>
              <a:rPr lang="en-US">
                <a:solidFill>
                  <a:srgbClr val="EEFFE7"/>
                </a:solidFill>
              </a:rPr>
              <a:t>Tool 4-7a Spiral  156</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086"/>
                                        </p:tgtEl>
                                        <p:attrNameLst>
                                          <p:attrName>style.visibility</p:attrName>
                                        </p:attrNameLst>
                                      </p:cBhvr>
                                      <p:to>
                                        <p:strVal val="visible"/>
                                      </p:to>
                                    </p:set>
                                    <p:animEffect transition="in" filter="dissolve">
                                      <p:cBhvr>
                                        <p:cTn id="7" dur="500"/>
                                        <p:tgtEl>
                                          <p:spTgt spid="17408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087"/>
                                        </p:tgtEl>
                                        <p:attrNameLst>
                                          <p:attrName>style.visibility</p:attrName>
                                        </p:attrNameLst>
                                      </p:cBhvr>
                                      <p:to>
                                        <p:strVal val="visible"/>
                                      </p:to>
                                    </p:set>
                                    <p:animEffect transition="in" filter="dissolve">
                                      <p:cBhvr>
                                        <p:cTn id="12" dur="500"/>
                                        <p:tgtEl>
                                          <p:spTgt spid="174087"/>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74088"/>
                                        </p:tgtEl>
                                        <p:attrNameLst>
                                          <p:attrName>style.visibility</p:attrName>
                                        </p:attrNameLst>
                                      </p:cBhvr>
                                      <p:to>
                                        <p:strVal val="visible"/>
                                      </p:to>
                                    </p:set>
                                    <p:animEffect transition="in" filter="dissolve">
                                      <p:cBhvr>
                                        <p:cTn id="16" dur="500"/>
                                        <p:tgtEl>
                                          <p:spTgt spid="174088"/>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174089"/>
                                        </p:tgtEl>
                                        <p:attrNameLst>
                                          <p:attrName>style.visibility</p:attrName>
                                        </p:attrNameLst>
                                      </p:cBhvr>
                                      <p:to>
                                        <p:strVal val="visible"/>
                                      </p:to>
                                    </p:set>
                                    <p:animEffect transition="in" filter="dissolve">
                                      <p:cBhvr>
                                        <p:cTn id="21" dur="500"/>
                                        <p:tgtEl>
                                          <p:spTgt spid="174089"/>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174091"/>
                                        </p:tgtEl>
                                        <p:attrNameLst>
                                          <p:attrName>style.visibility</p:attrName>
                                        </p:attrNameLst>
                                      </p:cBhvr>
                                      <p:to>
                                        <p:strVal val="visible"/>
                                      </p:to>
                                    </p:set>
                                    <p:animEffect transition="in" filter="dissolve">
                                      <p:cBhvr>
                                        <p:cTn id="25" dur="500"/>
                                        <p:tgtEl>
                                          <p:spTgt spid="174091"/>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174092"/>
                                        </p:tgtEl>
                                        <p:attrNameLst>
                                          <p:attrName>style.visibility</p:attrName>
                                        </p:attrNameLst>
                                      </p:cBhvr>
                                      <p:to>
                                        <p:strVal val="visible"/>
                                      </p:to>
                                    </p:set>
                                    <p:animEffect transition="in" filter="dissolve">
                                      <p:cBhvr>
                                        <p:cTn id="29" dur="500"/>
                                        <p:tgtEl>
                                          <p:spTgt spid="174092"/>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174093"/>
                                        </p:tgtEl>
                                        <p:attrNameLst>
                                          <p:attrName>style.visibility</p:attrName>
                                        </p:attrNameLst>
                                      </p:cBhvr>
                                      <p:to>
                                        <p:strVal val="visible"/>
                                      </p:to>
                                    </p:set>
                                    <p:animEffect transition="in" filter="dissolve">
                                      <p:cBhvr>
                                        <p:cTn id="33" dur="500"/>
                                        <p:tgtEl>
                                          <p:spTgt spid="174093"/>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174094"/>
                                        </p:tgtEl>
                                        <p:attrNameLst>
                                          <p:attrName>style.visibility</p:attrName>
                                        </p:attrNameLst>
                                      </p:cBhvr>
                                      <p:to>
                                        <p:strVal val="visible"/>
                                      </p:to>
                                    </p:set>
                                    <p:animEffect transition="in" filter="dissolve">
                                      <p:cBhvr>
                                        <p:cTn id="37" dur="500"/>
                                        <p:tgtEl>
                                          <p:spTgt spid="174094"/>
                                        </p:tgtEl>
                                      </p:cBhvr>
                                    </p:animEffect>
                                  </p:childTnLst>
                                </p:cTn>
                              </p:par>
                            </p:childTnLst>
                          </p:cTn>
                        </p:par>
                        <p:par>
                          <p:cTn id="38" fill="hold">
                            <p:stCondLst>
                              <p:cond delay="2500"/>
                            </p:stCondLst>
                            <p:childTnLst>
                              <p:par>
                                <p:cTn id="39" presetID="9" presetClass="entr" presetSubtype="0" fill="hold" grpId="0" nodeType="afterEffect">
                                  <p:stCondLst>
                                    <p:cond delay="0"/>
                                  </p:stCondLst>
                                  <p:childTnLst>
                                    <p:set>
                                      <p:cBhvr>
                                        <p:cTn id="40" dur="1" fill="hold">
                                          <p:stCondLst>
                                            <p:cond delay="0"/>
                                          </p:stCondLst>
                                        </p:cTn>
                                        <p:tgtEl>
                                          <p:spTgt spid="174095"/>
                                        </p:tgtEl>
                                        <p:attrNameLst>
                                          <p:attrName>style.visibility</p:attrName>
                                        </p:attrNameLst>
                                      </p:cBhvr>
                                      <p:to>
                                        <p:strVal val="visible"/>
                                      </p:to>
                                    </p:set>
                                    <p:animEffect transition="in" filter="dissolve">
                                      <p:cBhvr>
                                        <p:cTn id="41" dur="500"/>
                                        <p:tgtEl>
                                          <p:spTgt spid="174095"/>
                                        </p:tgtEl>
                                      </p:cBhvr>
                                    </p:animEffect>
                                  </p:childTnLst>
                                </p:cTn>
                              </p:par>
                            </p:childTnLst>
                          </p:cTn>
                        </p:par>
                        <p:par>
                          <p:cTn id="42" fill="hold">
                            <p:stCondLst>
                              <p:cond delay="3000"/>
                            </p:stCondLst>
                            <p:childTnLst>
                              <p:par>
                                <p:cTn id="43" presetID="9" presetClass="entr" presetSubtype="0" fill="hold" grpId="0" nodeType="afterEffect">
                                  <p:stCondLst>
                                    <p:cond delay="0"/>
                                  </p:stCondLst>
                                  <p:childTnLst>
                                    <p:set>
                                      <p:cBhvr>
                                        <p:cTn id="44" dur="1" fill="hold">
                                          <p:stCondLst>
                                            <p:cond delay="0"/>
                                          </p:stCondLst>
                                        </p:cTn>
                                        <p:tgtEl>
                                          <p:spTgt spid="174096"/>
                                        </p:tgtEl>
                                        <p:attrNameLst>
                                          <p:attrName>style.visibility</p:attrName>
                                        </p:attrNameLst>
                                      </p:cBhvr>
                                      <p:to>
                                        <p:strVal val="visible"/>
                                      </p:to>
                                    </p:set>
                                    <p:animEffect transition="in" filter="dissolve">
                                      <p:cBhvr>
                                        <p:cTn id="45" dur="500"/>
                                        <p:tgtEl>
                                          <p:spTgt spid="174096"/>
                                        </p:tgtEl>
                                      </p:cBhvr>
                                    </p:animEffect>
                                  </p:childTnLst>
                                </p:cTn>
                              </p:par>
                            </p:childTnLst>
                          </p:cTn>
                        </p:par>
                        <p:par>
                          <p:cTn id="46" fill="hold">
                            <p:stCondLst>
                              <p:cond delay="3500"/>
                            </p:stCondLst>
                            <p:childTnLst>
                              <p:par>
                                <p:cTn id="47" presetID="9" presetClass="entr" presetSubtype="0" fill="hold" grpId="0" nodeType="afterEffect">
                                  <p:stCondLst>
                                    <p:cond delay="0"/>
                                  </p:stCondLst>
                                  <p:childTnLst>
                                    <p:set>
                                      <p:cBhvr>
                                        <p:cTn id="48" dur="1" fill="hold">
                                          <p:stCondLst>
                                            <p:cond delay="0"/>
                                          </p:stCondLst>
                                        </p:cTn>
                                        <p:tgtEl>
                                          <p:spTgt spid="174097"/>
                                        </p:tgtEl>
                                        <p:attrNameLst>
                                          <p:attrName>style.visibility</p:attrName>
                                        </p:attrNameLst>
                                      </p:cBhvr>
                                      <p:to>
                                        <p:strVal val="visible"/>
                                      </p:to>
                                    </p:set>
                                    <p:animEffect transition="in" filter="dissolve">
                                      <p:cBhvr>
                                        <p:cTn id="49" dur="500"/>
                                        <p:tgtEl>
                                          <p:spTgt spid="174097"/>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17409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74090"/>
                                        </p:tgtEl>
                                        <p:attrNameLst>
                                          <p:attrName>style.visibility</p:attrName>
                                        </p:attrNameLst>
                                      </p:cBhvr>
                                      <p:to>
                                        <p:strVal val="visible"/>
                                      </p:to>
                                    </p:set>
                                    <p:animEffect transition="in" filter="dissolve">
                                      <p:cBhvr>
                                        <p:cTn id="56" dur="500"/>
                                        <p:tgtEl>
                                          <p:spTgt spid="174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6" grpId="0" animBg="1"/>
      <p:bldP spid="174087" grpId="0" animBg="1"/>
      <p:bldP spid="174088" grpId="0" animBg="1"/>
      <p:bldP spid="174089" grpId="0"/>
      <p:bldP spid="174090" grpId="0" animBg="1"/>
      <p:bldP spid="174091" grpId="0"/>
      <p:bldP spid="174092" grpId="0"/>
      <p:bldP spid="174093" grpId="0"/>
      <p:bldP spid="174094" grpId="0"/>
      <p:bldP spid="174095" grpId="0"/>
      <p:bldP spid="174096" grpId="0"/>
      <p:bldP spid="174097" grpId="0"/>
      <p:bldP spid="174098"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066800" y="914400"/>
            <a:ext cx="7391400" cy="5943600"/>
          </a:xfrm>
          <a:prstGeom prst="rect">
            <a:avLst/>
          </a:prstGeom>
          <a:solidFill>
            <a:srgbClr val="EEFFE7"/>
          </a:solidFill>
          <a:ln w="9525">
            <a:solidFill>
              <a:schemeClr val="tx1"/>
            </a:solidFill>
            <a:miter lim="800000"/>
            <a:headEnd/>
            <a:tailEnd/>
          </a:ln>
        </p:spPr>
        <p:txBody>
          <a:bodyPr wrap="none" anchor="ctr"/>
          <a:lstStyle/>
          <a:p>
            <a:pPr algn="ctr"/>
            <a:endParaRPr lang="en-US" b="1"/>
          </a:p>
        </p:txBody>
      </p:sp>
      <p:sp>
        <p:nvSpPr>
          <p:cNvPr id="47107" name="Text Box 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47108" name="Oval 4"/>
          <p:cNvSpPr>
            <a:spLocks noChangeArrowheads="1"/>
          </p:cNvSpPr>
          <p:nvPr/>
        </p:nvSpPr>
        <p:spPr bwMode="auto">
          <a:xfrm>
            <a:off x="1295400" y="1600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47109" name="Oval 5"/>
          <p:cNvSpPr>
            <a:spLocks noChangeArrowheads="1"/>
          </p:cNvSpPr>
          <p:nvPr/>
        </p:nvSpPr>
        <p:spPr bwMode="auto">
          <a:xfrm>
            <a:off x="1295400" y="48768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47110" name="Rectangle 6"/>
          <p:cNvSpPr>
            <a:spLocks noChangeArrowheads="1"/>
          </p:cNvSpPr>
          <p:nvPr/>
        </p:nvSpPr>
        <p:spPr bwMode="auto">
          <a:xfrm>
            <a:off x="1600200" y="1447800"/>
            <a:ext cx="6934200" cy="4838700"/>
          </a:xfrm>
          <a:prstGeom prst="rect">
            <a:avLst/>
          </a:prstGeom>
          <a:noFill/>
          <a:ln w="9525">
            <a:noFill/>
            <a:miter lim="800000"/>
            <a:headEnd/>
            <a:tailEnd/>
          </a:ln>
        </p:spPr>
        <p:txBody>
          <a:bodyPr>
            <a:spAutoFit/>
          </a:bodyPr>
          <a:lstStyle/>
          <a:p>
            <a:r>
              <a:rPr lang="en-US" b="1"/>
              <a:t>	</a:t>
            </a:r>
            <a:r>
              <a:rPr lang="en-US" sz="2400"/>
              <a:t>I always enjoy my summer vacations, but two things made this summer extra special.  First of all, I learned to fish.  I’ve been fishing since I was five, but it took me four years to learn how to do it right. Without help from my father or grandfather, I set up my own rod and caught four trout.  I even cleaned them, so we could fry them at camp for dinner.  The second reason it was so wonderful was my friend, Kayla.  Kayla, and her family moved into the big house on the corner.  Her birthday is the same as mine, so our families had a party together.  We both like to play games on the computer, swim and read.  Yes, I even taught Kayla to fish.  What a great summer.    </a:t>
            </a:r>
          </a:p>
        </p:txBody>
      </p:sp>
      <p:sp>
        <p:nvSpPr>
          <p:cNvPr id="47111" name="Rectangle 7"/>
          <p:cNvSpPr>
            <a:spLocks noGrp="1" noChangeArrowheads="1"/>
          </p:cNvSpPr>
          <p:nvPr>
            <p:ph type="title"/>
          </p:nvPr>
        </p:nvSpPr>
        <p:spPr>
          <a:xfrm>
            <a:off x="2895600" y="914400"/>
            <a:ext cx="4191000" cy="609600"/>
          </a:xfrm>
          <a:solidFill>
            <a:srgbClr val="00FF00">
              <a:alpha val="39999"/>
            </a:srgbClr>
          </a:solidFill>
        </p:spPr>
        <p:txBody>
          <a:bodyPr/>
          <a:lstStyle/>
          <a:p>
            <a:pPr eaLnBrk="1" hangingPunct="1"/>
            <a:r>
              <a:rPr lang="en-US" smtClean="0"/>
              <a:t>A Great Summer</a:t>
            </a:r>
          </a:p>
        </p:txBody>
      </p:sp>
      <p:sp>
        <p:nvSpPr>
          <p:cNvPr id="47112" name="Line 8"/>
          <p:cNvSpPr>
            <a:spLocks noChangeShapeType="1"/>
          </p:cNvSpPr>
          <p:nvPr/>
        </p:nvSpPr>
        <p:spPr bwMode="auto">
          <a:xfrm flipV="1">
            <a:off x="1295400" y="1447800"/>
            <a:ext cx="7162800" cy="0"/>
          </a:xfrm>
          <a:prstGeom prst="line">
            <a:avLst/>
          </a:prstGeom>
          <a:noFill/>
          <a:ln w="9525">
            <a:solidFill>
              <a:schemeClr val="tx1"/>
            </a:solidFill>
            <a:round/>
            <a:headEnd/>
            <a:tailEnd/>
          </a:ln>
        </p:spPr>
        <p:txBody>
          <a:bodyPr/>
          <a:lstStyle/>
          <a:p>
            <a:endParaRPr lang="en-US"/>
          </a:p>
        </p:txBody>
      </p:sp>
      <p:pic>
        <p:nvPicPr>
          <p:cNvPr id="47113" name="Picture 9" descr="MCj02510690000[1]"/>
          <p:cNvPicPr>
            <a:picLocks noChangeAspect="1" noChangeArrowheads="1"/>
          </p:cNvPicPr>
          <p:nvPr/>
        </p:nvPicPr>
        <p:blipFill>
          <a:blip r:embed="rId3" cstate="print"/>
          <a:srcRect/>
          <a:stretch>
            <a:fillRect/>
          </a:stretch>
        </p:blipFill>
        <p:spPr bwMode="auto">
          <a:xfrm>
            <a:off x="6934200" y="304800"/>
            <a:ext cx="1524000" cy="1130300"/>
          </a:xfrm>
          <a:prstGeom prst="rect">
            <a:avLst/>
          </a:prstGeom>
          <a:noFill/>
          <a:ln w="9525">
            <a:noFill/>
            <a:miter lim="800000"/>
            <a:headEnd/>
            <a:tailEnd/>
          </a:ln>
        </p:spPr>
      </p:pic>
      <p:sp>
        <p:nvSpPr>
          <p:cNvPr id="176138" name="Rectangle 10"/>
          <p:cNvSpPr>
            <a:spLocks noChangeArrowheads="1"/>
          </p:cNvSpPr>
          <p:nvPr/>
        </p:nvSpPr>
        <p:spPr bwMode="auto">
          <a:xfrm>
            <a:off x="4800600" y="2209800"/>
            <a:ext cx="3657600" cy="4572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39" name="Rectangle 11"/>
          <p:cNvSpPr>
            <a:spLocks noChangeArrowheads="1"/>
          </p:cNvSpPr>
          <p:nvPr/>
        </p:nvSpPr>
        <p:spPr bwMode="auto">
          <a:xfrm>
            <a:off x="1600200" y="37338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0" name="Rectangle 12"/>
          <p:cNvSpPr>
            <a:spLocks noChangeArrowheads="1"/>
          </p:cNvSpPr>
          <p:nvPr/>
        </p:nvSpPr>
        <p:spPr bwMode="auto">
          <a:xfrm>
            <a:off x="7620000" y="1828800"/>
            <a:ext cx="8382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1" name="Rectangle 13"/>
          <p:cNvSpPr>
            <a:spLocks noChangeArrowheads="1"/>
          </p:cNvSpPr>
          <p:nvPr/>
        </p:nvSpPr>
        <p:spPr bwMode="auto">
          <a:xfrm>
            <a:off x="5791200" y="3352800"/>
            <a:ext cx="2667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2" name="Rectangle 14"/>
          <p:cNvSpPr>
            <a:spLocks noChangeArrowheads="1"/>
          </p:cNvSpPr>
          <p:nvPr/>
        </p:nvSpPr>
        <p:spPr bwMode="auto">
          <a:xfrm>
            <a:off x="6019800" y="4419600"/>
            <a:ext cx="24384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4" name="Rectangle 16"/>
          <p:cNvSpPr>
            <a:spLocks noChangeArrowheads="1"/>
          </p:cNvSpPr>
          <p:nvPr/>
        </p:nvSpPr>
        <p:spPr bwMode="auto">
          <a:xfrm>
            <a:off x="2438400" y="1524000"/>
            <a:ext cx="6019800" cy="381000"/>
          </a:xfrm>
          <a:prstGeom prst="rect">
            <a:avLst/>
          </a:prstGeom>
          <a:solidFill>
            <a:srgbClr val="00FF00">
              <a:alpha val="36862"/>
            </a:srgbClr>
          </a:solidFill>
          <a:ln w="9525" algn="ctr">
            <a:noFill/>
            <a:miter lim="800000"/>
            <a:headEnd/>
            <a:tailEnd/>
          </a:ln>
        </p:spPr>
        <p:txBody>
          <a:bodyPr wrap="none" anchor="ctr"/>
          <a:lstStyle/>
          <a:p>
            <a:endParaRPr lang="en-US"/>
          </a:p>
        </p:txBody>
      </p:sp>
      <p:sp>
        <p:nvSpPr>
          <p:cNvPr id="176145" name="Rectangle 17"/>
          <p:cNvSpPr>
            <a:spLocks noChangeArrowheads="1"/>
          </p:cNvSpPr>
          <p:nvPr/>
        </p:nvSpPr>
        <p:spPr bwMode="auto">
          <a:xfrm>
            <a:off x="1600200" y="2209800"/>
            <a:ext cx="3200400" cy="4572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6" name="Text Box 18"/>
          <p:cNvSpPr txBox="1">
            <a:spLocks noChangeArrowheads="1"/>
          </p:cNvSpPr>
          <p:nvPr/>
        </p:nvSpPr>
        <p:spPr bwMode="auto">
          <a:xfrm rot="-478370">
            <a:off x="1588" y="336550"/>
            <a:ext cx="4100512" cy="954088"/>
          </a:xfrm>
          <a:prstGeom prst="rect">
            <a:avLst/>
          </a:prstGeom>
          <a:solidFill>
            <a:srgbClr val="DDDDDD"/>
          </a:solidFill>
          <a:ln w="22225">
            <a:solidFill>
              <a:srgbClr val="FF0000"/>
            </a:solidFill>
            <a:miter lim="800000"/>
            <a:headEnd/>
            <a:tailEnd/>
          </a:ln>
          <a:effectLst/>
        </p:spPr>
        <p:txBody>
          <a:bodyPr>
            <a:spAutoFit/>
          </a:bodyPr>
          <a:lstStyle/>
          <a:p>
            <a:pPr>
              <a:defRPr/>
            </a:pPr>
            <a:r>
              <a:rPr lang="en-US" sz="2800" b="1" dirty="0">
                <a:effectLst>
                  <a:outerShdw blurRad="38100" dist="38100" dir="2700000" algn="tl">
                    <a:srgbClr val="FFFFFF"/>
                  </a:outerShdw>
                </a:effectLst>
              </a:rPr>
              <a:t>Great ideas and strong organization</a:t>
            </a:r>
          </a:p>
        </p:txBody>
      </p:sp>
      <p:sp>
        <p:nvSpPr>
          <p:cNvPr id="176147" name="Rectangle 19"/>
          <p:cNvSpPr>
            <a:spLocks noChangeArrowheads="1"/>
          </p:cNvSpPr>
          <p:nvPr/>
        </p:nvSpPr>
        <p:spPr bwMode="auto">
          <a:xfrm>
            <a:off x="4343400" y="4038600"/>
            <a:ext cx="41148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8" name="Rectangle 20"/>
          <p:cNvSpPr>
            <a:spLocks noChangeArrowheads="1"/>
          </p:cNvSpPr>
          <p:nvPr/>
        </p:nvSpPr>
        <p:spPr bwMode="auto">
          <a:xfrm>
            <a:off x="1600200" y="1905000"/>
            <a:ext cx="6096000" cy="304800"/>
          </a:xfrm>
          <a:prstGeom prst="rect">
            <a:avLst/>
          </a:prstGeom>
          <a:solidFill>
            <a:srgbClr val="00FF00">
              <a:alpha val="36862"/>
            </a:srgbClr>
          </a:solidFill>
          <a:ln w="9525" algn="ctr">
            <a:noFill/>
            <a:miter lim="800000"/>
            <a:headEnd/>
            <a:tailEnd/>
          </a:ln>
        </p:spPr>
        <p:txBody>
          <a:bodyPr wrap="none" anchor="ctr"/>
          <a:lstStyle/>
          <a:p>
            <a:pPr algn="ctr"/>
            <a:endParaRPr lang="en-US" sz="1000" i="1"/>
          </a:p>
        </p:txBody>
      </p:sp>
      <p:sp>
        <p:nvSpPr>
          <p:cNvPr id="176149" name="Rectangle 21"/>
          <p:cNvSpPr>
            <a:spLocks noChangeArrowheads="1"/>
          </p:cNvSpPr>
          <p:nvPr/>
        </p:nvSpPr>
        <p:spPr bwMode="auto">
          <a:xfrm>
            <a:off x="1600200" y="26670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0" name="Rectangle 22"/>
          <p:cNvSpPr>
            <a:spLocks noChangeArrowheads="1"/>
          </p:cNvSpPr>
          <p:nvPr/>
        </p:nvSpPr>
        <p:spPr bwMode="auto">
          <a:xfrm>
            <a:off x="1600200" y="30480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1" name="Rectangle 23"/>
          <p:cNvSpPr>
            <a:spLocks noChangeArrowheads="1"/>
          </p:cNvSpPr>
          <p:nvPr/>
        </p:nvSpPr>
        <p:spPr bwMode="auto">
          <a:xfrm>
            <a:off x="1600200" y="3352800"/>
            <a:ext cx="4191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2" name="Rectangle 24"/>
          <p:cNvSpPr>
            <a:spLocks noChangeArrowheads="1"/>
          </p:cNvSpPr>
          <p:nvPr/>
        </p:nvSpPr>
        <p:spPr bwMode="auto">
          <a:xfrm>
            <a:off x="1600200" y="4800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3" name="Rectangle 25"/>
          <p:cNvSpPr>
            <a:spLocks noChangeArrowheads="1"/>
          </p:cNvSpPr>
          <p:nvPr/>
        </p:nvSpPr>
        <p:spPr bwMode="auto">
          <a:xfrm>
            <a:off x="1600200" y="5181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4" name="Rectangle 26"/>
          <p:cNvSpPr>
            <a:spLocks noChangeArrowheads="1"/>
          </p:cNvSpPr>
          <p:nvPr/>
        </p:nvSpPr>
        <p:spPr bwMode="auto">
          <a:xfrm>
            <a:off x="4495800" y="6248400"/>
            <a:ext cx="2971800" cy="381000"/>
          </a:xfrm>
          <a:prstGeom prst="rect">
            <a:avLst/>
          </a:prstGeom>
          <a:solidFill>
            <a:srgbClr val="00FF00">
              <a:alpha val="36862"/>
            </a:srgbClr>
          </a:solidFill>
          <a:ln w="9525" algn="ctr">
            <a:noFill/>
            <a:miter lim="800000"/>
            <a:headEnd/>
            <a:tailEnd/>
          </a:ln>
        </p:spPr>
        <p:txBody>
          <a:bodyPr wrap="none" anchor="ctr"/>
          <a:lstStyle/>
          <a:p>
            <a:endParaRPr lang="en-US"/>
          </a:p>
        </p:txBody>
      </p:sp>
      <p:sp>
        <p:nvSpPr>
          <p:cNvPr id="176155" name="Rectangle 27"/>
          <p:cNvSpPr>
            <a:spLocks noChangeArrowheads="1"/>
          </p:cNvSpPr>
          <p:nvPr/>
        </p:nvSpPr>
        <p:spPr bwMode="auto">
          <a:xfrm>
            <a:off x="1600200" y="5562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6" name="Rectangle 28"/>
          <p:cNvSpPr>
            <a:spLocks noChangeArrowheads="1"/>
          </p:cNvSpPr>
          <p:nvPr/>
        </p:nvSpPr>
        <p:spPr bwMode="auto">
          <a:xfrm>
            <a:off x="1600200" y="59436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31" name="Rectangle 11"/>
          <p:cNvSpPr>
            <a:spLocks noChangeArrowheads="1"/>
          </p:cNvSpPr>
          <p:nvPr/>
        </p:nvSpPr>
        <p:spPr bwMode="auto">
          <a:xfrm>
            <a:off x="1600200" y="4038600"/>
            <a:ext cx="27432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32" name="Rectangle 19"/>
          <p:cNvSpPr>
            <a:spLocks noChangeArrowheads="1"/>
          </p:cNvSpPr>
          <p:nvPr/>
        </p:nvSpPr>
        <p:spPr bwMode="auto">
          <a:xfrm>
            <a:off x="1600200" y="4419600"/>
            <a:ext cx="44196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33" name="Rectangle 28"/>
          <p:cNvSpPr>
            <a:spLocks noChangeArrowheads="1"/>
          </p:cNvSpPr>
          <p:nvPr/>
        </p:nvSpPr>
        <p:spPr bwMode="auto">
          <a:xfrm>
            <a:off x="1600200" y="6248400"/>
            <a:ext cx="2895600" cy="381000"/>
          </a:xfrm>
          <a:prstGeom prst="rect">
            <a:avLst/>
          </a:prstGeom>
          <a:solidFill>
            <a:srgbClr val="FF0000">
              <a:alpha val="36862"/>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76144"/>
                                        </p:tgtEl>
                                        <p:attrNameLst>
                                          <p:attrName>style.visibility</p:attrName>
                                        </p:attrNameLst>
                                      </p:cBhvr>
                                      <p:to>
                                        <p:strVal val="visible"/>
                                      </p:to>
                                    </p:set>
                                    <p:anim calcmode="lin" valueType="num">
                                      <p:cBhvr>
                                        <p:cTn id="7" dur="500" decel="50000" fill="hold">
                                          <p:stCondLst>
                                            <p:cond delay="0"/>
                                          </p:stCondLst>
                                        </p:cTn>
                                        <p:tgtEl>
                                          <p:spTgt spid="17614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614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6144"/>
                                        </p:tgtEl>
                                        <p:attrNameLst>
                                          <p:attrName>ppt_w</p:attrName>
                                        </p:attrNameLst>
                                      </p:cBhvr>
                                      <p:tavLst>
                                        <p:tav tm="0">
                                          <p:val>
                                            <p:strVal val="#ppt_w*.05"/>
                                          </p:val>
                                        </p:tav>
                                        <p:tav tm="100000">
                                          <p:val>
                                            <p:strVal val="#ppt_w"/>
                                          </p:val>
                                        </p:tav>
                                      </p:tavLst>
                                    </p:anim>
                                    <p:anim calcmode="lin" valueType="num">
                                      <p:cBhvr>
                                        <p:cTn id="10" dur="1000" fill="hold"/>
                                        <p:tgtEl>
                                          <p:spTgt spid="17614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614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614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614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6144"/>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76148"/>
                                        </p:tgtEl>
                                        <p:attrNameLst>
                                          <p:attrName>style.visibility</p:attrName>
                                        </p:attrNameLst>
                                      </p:cBhvr>
                                      <p:to>
                                        <p:strVal val="visible"/>
                                      </p:to>
                                    </p:set>
                                    <p:anim calcmode="lin" valueType="num">
                                      <p:cBhvr>
                                        <p:cTn id="17" dur="500" decel="50000" fill="hold">
                                          <p:stCondLst>
                                            <p:cond delay="0"/>
                                          </p:stCondLst>
                                        </p:cTn>
                                        <p:tgtEl>
                                          <p:spTgt spid="17614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7614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76148"/>
                                        </p:tgtEl>
                                        <p:attrNameLst>
                                          <p:attrName>ppt_w</p:attrName>
                                        </p:attrNameLst>
                                      </p:cBhvr>
                                      <p:tavLst>
                                        <p:tav tm="0">
                                          <p:val>
                                            <p:strVal val="#ppt_w*.05"/>
                                          </p:val>
                                        </p:tav>
                                        <p:tav tm="100000">
                                          <p:val>
                                            <p:strVal val="#ppt_w"/>
                                          </p:val>
                                        </p:tav>
                                      </p:tavLst>
                                    </p:anim>
                                    <p:anim calcmode="lin" valueType="num">
                                      <p:cBhvr>
                                        <p:cTn id="20" dur="1000" fill="hold"/>
                                        <p:tgtEl>
                                          <p:spTgt spid="17614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7614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7614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7614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76148"/>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176140"/>
                                        </p:tgtEl>
                                        <p:attrNameLst>
                                          <p:attrName>style.visibility</p:attrName>
                                        </p:attrNameLst>
                                      </p:cBhvr>
                                      <p:to>
                                        <p:strVal val="visible"/>
                                      </p:to>
                                    </p:set>
                                    <p:anim calcmode="lin" valueType="num">
                                      <p:cBhvr>
                                        <p:cTn id="29" dur="500" decel="50000" fill="hold">
                                          <p:stCondLst>
                                            <p:cond delay="0"/>
                                          </p:stCondLst>
                                        </p:cTn>
                                        <p:tgtEl>
                                          <p:spTgt spid="176140"/>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76140"/>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76140"/>
                                        </p:tgtEl>
                                        <p:attrNameLst>
                                          <p:attrName>ppt_w</p:attrName>
                                        </p:attrNameLst>
                                      </p:cBhvr>
                                      <p:tavLst>
                                        <p:tav tm="0">
                                          <p:val>
                                            <p:strVal val="#ppt_w*.05"/>
                                          </p:val>
                                        </p:tav>
                                        <p:tav tm="100000">
                                          <p:val>
                                            <p:strVal val="#ppt_w"/>
                                          </p:val>
                                        </p:tav>
                                      </p:tavLst>
                                    </p:anim>
                                    <p:anim calcmode="lin" valueType="num">
                                      <p:cBhvr>
                                        <p:cTn id="32" dur="1000" fill="hold"/>
                                        <p:tgtEl>
                                          <p:spTgt spid="176140"/>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76140"/>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76140"/>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76140"/>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76140"/>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176145"/>
                                        </p:tgtEl>
                                        <p:attrNameLst>
                                          <p:attrName>style.visibility</p:attrName>
                                        </p:attrNameLst>
                                      </p:cBhvr>
                                      <p:to>
                                        <p:strVal val="visible"/>
                                      </p:to>
                                    </p:set>
                                    <p:anim calcmode="lin" valueType="num">
                                      <p:cBhvr>
                                        <p:cTn id="39" dur="500" decel="50000" fill="hold">
                                          <p:stCondLst>
                                            <p:cond delay="0"/>
                                          </p:stCondLst>
                                        </p:cTn>
                                        <p:tgtEl>
                                          <p:spTgt spid="176145"/>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76145"/>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76145"/>
                                        </p:tgtEl>
                                        <p:attrNameLst>
                                          <p:attrName>ppt_w</p:attrName>
                                        </p:attrNameLst>
                                      </p:cBhvr>
                                      <p:tavLst>
                                        <p:tav tm="0">
                                          <p:val>
                                            <p:strVal val="#ppt_w*.05"/>
                                          </p:val>
                                        </p:tav>
                                        <p:tav tm="100000">
                                          <p:val>
                                            <p:strVal val="#ppt_w"/>
                                          </p:val>
                                        </p:tav>
                                      </p:tavLst>
                                    </p:anim>
                                    <p:anim calcmode="lin" valueType="num">
                                      <p:cBhvr>
                                        <p:cTn id="42" dur="1000" fill="hold"/>
                                        <p:tgtEl>
                                          <p:spTgt spid="176145"/>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76145"/>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76145"/>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76145"/>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76145"/>
                                        </p:tgtEl>
                                      </p:cBhvr>
                                    </p:animEffect>
                                  </p:childTnLst>
                                </p:cTn>
                              </p:par>
                              <p:par>
                                <p:cTn id="47" presetID="25" presetClass="entr" presetSubtype="0" fill="hold" grpId="0" nodeType="withEffect">
                                  <p:stCondLst>
                                    <p:cond delay="0"/>
                                  </p:stCondLst>
                                  <p:childTnLst>
                                    <p:set>
                                      <p:cBhvr>
                                        <p:cTn id="48" dur="1" fill="hold">
                                          <p:stCondLst>
                                            <p:cond delay="0"/>
                                          </p:stCondLst>
                                        </p:cTn>
                                        <p:tgtEl>
                                          <p:spTgt spid="176147"/>
                                        </p:tgtEl>
                                        <p:attrNameLst>
                                          <p:attrName>style.visibility</p:attrName>
                                        </p:attrNameLst>
                                      </p:cBhvr>
                                      <p:to>
                                        <p:strVal val="visible"/>
                                      </p:to>
                                    </p:set>
                                    <p:anim calcmode="lin" valueType="num">
                                      <p:cBhvr>
                                        <p:cTn id="49" dur="500" decel="50000" fill="hold">
                                          <p:stCondLst>
                                            <p:cond delay="0"/>
                                          </p:stCondLst>
                                        </p:cTn>
                                        <p:tgtEl>
                                          <p:spTgt spid="176147"/>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76147"/>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76147"/>
                                        </p:tgtEl>
                                        <p:attrNameLst>
                                          <p:attrName>ppt_w</p:attrName>
                                        </p:attrNameLst>
                                      </p:cBhvr>
                                      <p:tavLst>
                                        <p:tav tm="0">
                                          <p:val>
                                            <p:strVal val="#ppt_w*.05"/>
                                          </p:val>
                                        </p:tav>
                                        <p:tav tm="100000">
                                          <p:val>
                                            <p:strVal val="#ppt_w"/>
                                          </p:val>
                                        </p:tav>
                                      </p:tavLst>
                                    </p:anim>
                                    <p:anim calcmode="lin" valueType="num">
                                      <p:cBhvr>
                                        <p:cTn id="52" dur="1000" fill="hold"/>
                                        <p:tgtEl>
                                          <p:spTgt spid="176147"/>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76147"/>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76147"/>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76147"/>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76147"/>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grpId="0" nodeType="clickEffect">
                                  <p:stCondLst>
                                    <p:cond delay="0"/>
                                  </p:stCondLst>
                                  <p:childTnLst>
                                    <p:set>
                                      <p:cBhvr>
                                        <p:cTn id="60" dur="1" fill="hold">
                                          <p:stCondLst>
                                            <p:cond delay="0"/>
                                          </p:stCondLst>
                                        </p:cTn>
                                        <p:tgtEl>
                                          <p:spTgt spid="176138"/>
                                        </p:tgtEl>
                                        <p:attrNameLst>
                                          <p:attrName>style.visibility</p:attrName>
                                        </p:attrNameLst>
                                      </p:cBhvr>
                                      <p:to>
                                        <p:strVal val="visible"/>
                                      </p:to>
                                    </p:set>
                                    <p:anim calcmode="lin" valueType="num">
                                      <p:cBhvr>
                                        <p:cTn id="61" dur="500" decel="50000" fill="hold">
                                          <p:stCondLst>
                                            <p:cond delay="0"/>
                                          </p:stCondLst>
                                        </p:cTn>
                                        <p:tgtEl>
                                          <p:spTgt spid="176138"/>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76138"/>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76138"/>
                                        </p:tgtEl>
                                        <p:attrNameLst>
                                          <p:attrName>ppt_w</p:attrName>
                                        </p:attrNameLst>
                                      </p:cBhvr>
                                      <p:tavLst>
                                        <p:tav tm="0">
                                          <p:val>
                                            <p:strVal val="#ppt_w*.05"/>
                                          </p:val>
                                        </p:tav>
                                        <p:tav tm="100000">
                                          <p:val>
                                            <p:strVal val="#ppt_w"/>
                                          </p:val>
                                        </p:tav>
                                      </p:tavLst>
                                    </p:anim>
                                    <p:anim calcmode="lin" valueType="num">
                                      <p:cBhvr>
                                        <p:cTn id="64" dur="1000" fill="hold"/>
                                        <p:tgtEl>
                                          <p:spTgt spid="176138"/>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76138"/>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76138"/>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76138"/>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76138"/>
                                        </p:tgtEl>
                                      </p:cBhvr>
                                    </p:animEffect>
                                  </p:childTnLst>
                                </p:cTn>
                              </p:par>
                              <p:par>
                                <p:cTn id="69" presetID="25" presetClass="entr" presetSubtype="0" fill="hold" grpId="0" nodeType="withEffect">
                                  <p:stCondLst>
                                    <p:cond delay="0"/>
                                  </p:stCondLst>
                                  <p:childTnLst>
                                    <p:set>
                                      <p:cBhvr>
                                        <p:cTn id="70" dur="1" fill="hold">
                                          <p:stCondLst>
                                            <p:cond delay="0"/>
                                          </p:stCondLst>
                                        </p:cTn>
                                        <p:tgtEl>
                                          <p:spTgt spid="176149"/>
                                        </p:tgtEl>
                                        <p:attrNameLst>
                                          <p:attrName>style.visibility</p:attrName>
                                        </p:attrNameLst>
                                      </p:cBhvr>
                                      <p:to>
                                        <p:strVal val="visible"/>
                                      </p:to>
                                    </p:set>
                                    <p:anim calcmode="lin" valueType="num">
                                      <p:cBhvr>
                                        <p:cTn id="71" dur="500" decel="50000" fill="hold">
                                          <p:stCondLst>
                                            <p:cond delay="0"/>
                                          </p:stCondLst>
                                        </p:cTn>
                                        <p:tgtEl>
                                          <p:spTgt spid="17614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7614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76149"/>
                                        </p:tgtEl>
                                        <p:attrNameLst>
                                          <p:attrName>ppt_w</p:attrName>
                                        </p:attrNameLst>
                                      </p:cBhvr>
                                      <p:tavLst>
                                        <p:tav tm="0">
                                          <p:val>
                                            <p:strVal val="#ppt_w*.05"/>
                                          </p:val>
                                        </p:tav>
                                        <p:tav tm="100000">
                                          <p:val>
                                            <p:strVal val="#ppt_w"/>
                                          </p:val>
                                        </p:tav>
                                      </p:tavLst>
                                    </p:anim>
                                    <p:anim calcmode="lin" valueType="num">
                                      <p:cBhvr>
                                        <p:cTn id="74" dur="1000" fill="hold"/>
                                        <p:tgtEl>
                                          <p:spTgt spid="17614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7614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7614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7614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76149"/>
                                        </p:tgtEl>
                                      </p:cBhvr>
                                    </p:animEffect>
                                  </p:childTnLst>
                                </p:cTn>
                              </p:par>
                              <p:par>
                                <p:cTn id="79" presetID="25" presetClass="entr" presetSubtype="0" fill="hold" grpId="0" nodeType="withEffect">
                                  <p:stCondLst>
                                    <p:cond delay="0"/>
                                  </p:stCondLst>
                                  <p:childTnLst>
                                    <p:set>
                                      <p:cBhvr>
                                        <p:cTn id="80" dur="1" fill="hold">
                                          <p:stCondLst>
                                            <p:cond delay="0"/>
                                          </p:stCondLst>
                                        </p:cTn>
                                        <p:tgtEl>
                                          <p:spTgt spid="176150"/>
                                        </p:tgtEl>
                                        <p:attrNameLst>
                                          <p:attrName>style.visibility</p:attrName>
                                        </p:attrNameLst>
                                      </p:cBhvr>
                                      <p:to>
                                        <p:strVal val="visible"/>
                                      </p:to>
                                    </p:set>
                                    <p:anim calcmode="lin" valueType="num">
                                      <p:cBhvr>
                                        <p:cTn id="81" dur="500" decel="50000" fill="hold">
                                          <p:stCondLst>
                                            <p:cond delay="0"/>
                                          </p:stCondLst>
                                        </p:cTn>
                                        <p:tgtEl>
                                          <p:spTgt spid="176150"/>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176150"/>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176150"/>
                                        </p:tgtEl>
                                        <p:attrNameLst>
                                          <p:attrName>ppt_w</p:attrName>
                                        </p:attrNameLst>
                                      </p:cBhvr>
                                      <p:tavLst>
                                        <p:tav tm="0">
                                          <p:val>
                                            <p:strVal val="#ppt_w*.05"/>
                                          </p:val>
                                        </p:tav>
                                        <p:tav tm="100000">
                                          <p:val>
                                            <p:strVal val="#ppt_w"/>
                                          </p:val>
                                        </p:tav>
                                      </p:tavLst>
                                    </p:anim>
                                    <p:anim calcmode="lin" valueType="num">
                                      <p:cBhvr>
                                        <p:cTn id="84" dur="1000" fill="hold"/>
                                        <p:tgtEl>
                                          <p:spTgt spid="176150"/>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176150"/>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176150"/>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176150"/>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176150"/>
                                        </p:tgtEl>
                                      </p:cBhvr>
                                    </p:animEffect>
                                  </p:childTnLst>
                                </p:cTn>
                              </p:par>
                              <p:par>
                                <p:cTn id="89" presetID="25" presetClass="entr" presetSubtype="0" fill="hold" grpId="0" nodeType="withEffect">
                                  <p:stCondLst>
                                    <p:cond delay="0"/>
                                  </p:stCondLst>
                                  <p:childTnLst>
                                    <p:set>
                                      <p:cBhvr>
                                        <p:cTn id="90" dur="1" fill="hold">
                                          <p:stCondLst>
                                            <p:cond delay="0"/>
                                          </p:stCondLst>
                                        </p:cTn>
                                        <p:tgtEl>
                                          <p:spTgt spid="176151"/>
                                        </p:tgtEl>
                                        <p:attrNameLst>
                                          <p:attrName>style.visibility</p:attrName>
                                        </p:attrNameLst>
                                      </p:cBhvr>
                                      <p:to>
                                        <p:strVal val="visible"/>
                                      </p:to>
                                    </p:set>
                                    <p:anim calcmode="lin" valueType="num">
                                      <p:cBhvr>
                                        <p:cTn id="91" dur="500" decel="50000" fill="hold">
                                          <p:stCondLst>
                                            <p:cond delay="0"/>
                                          </p:stCondLst>
                                        </p:cTn>
                                        <p:tgtEl>
                                          <p:spTgt spid="176151"/>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176151"/>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176151"/>
                                        </p:tgtEl>
                                        <p:attrNameLst>
                                          <p:attrName>ppt_w</p:attrName>
                                        </p:attrNameLst>
                                      </p:cBhvr>
                                      <p:tavLst>
                                        <p:tav tm="0">
                                          <p:val>
                                            <p:strVal val="#ppt_w*.05"/>
                                          </p:val>
                                        </p:tav>
                                        <p:tav tm="100000">
                                          <p:val>
                                            <p:strVal val="#ppt_w"/>
                                          </p:val>
                                        </p:tav>
                                      </p:tavLst>
                                    </p:anim>
                                    <p:anim calcmode="lin" valueType="num">
                                      <p:cBhvr>
                                        <p:cTn id="94" dur="1000" fill="hold"/>
                                        <p:tgtEl>
                                          <p:spTgt spid="176151"/>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176151"/>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176151"/>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176151"/>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176151"/>
                                        </p:tgtEl>
                                      </p:cBhvr>
                                    </p:animEffect>
                                  </p:childTnLst>
                                </p:cTn>
                              </p:par>
                              <p:par>
                                <p:cTn id="99" presetID="25" presetClass="entr" presetSubtype="0" fill="hold" grpId="0" nodeType="withEffect">
                                  <p:stCondLst>
                                    <p:cond delay="0"/>
                                  </p:stCondLst>
                                  <p:childTnLst>
                                    <p:set>
                                      <p:cBhvr>
                                        <p:cTn id="100" dur="1" fill="hold">
                                          <p:stCondLst>
                                            <p:cond delay="0"/>
                                          </p:stCondLst>
                                        </p:cTn>
                                        <p:tgtEl>
                                          <p:spTgt spid="176141"/>
                                        </p:tgtEl>
                                        <p:attrNameLst>
                                          <p:attrName>style.visibility</p:attrName>
                                        </p:attrNameLst>
                                      </p:cBhvr>
                                      <p:to>
                                        <p:strVal val="visible"/>
                                      </p:to>
                                    </p:set>
                                    <p:anim calcmode="lin" valueType="num">
                                      <p:cBhvr>
                                        <p:cTn id="101" dur="500" decel="50000" fill="hold">
                                          <p:stCondLst>
                                            <p:cond delay="0"/>
                                          </p:stCondLst>
                                        </p:cTn>
                                        <p:tgtEl>
                                          <p:spTgt spid="176141"/>
                                        </p:tgtEl>
                                        <p:attrNameLst>
                                          <p:attrName>style.rotation</p:attrName>
                                        </p:attrNameLst>
                                      </p:cBhvr>
                                      <p:tavLst>
                                        <p:tav tm="0">
                                          <p:val>
                                            <p:fltVal val="-90"/>
                                          </p:val>
                                        </p:tav>
                                        <p:tav tm="100000">
                                          <p:val>
                                            <p:fltVal val="0"/>
                                          </p:val>
                                        </p:tav>
                                      </p:tavLst>
                                    </p:anim>
                                    <p:anim calcmode="lin" valueType="num">
                                      <p:cBhvr>
                                        <p:cTn id="102" dur="500" decel="50000" fill="hold">
                                          <p:stCondLst>
                                            <p:cond delay="0"/>
                                          </p:stCondLst>
                                        </p:cTn>
                                        <p:tgtEl>
                                          <p:spTgt spid="176141"/>
                                        </p:tgtEl>
                                        <p:attrNameLst>
                                          <p:attrName>ppt_w</p:attrName>
                                        </p:attrNameLst>
                                      </p:cBhvr>
                                      <p:tavLst>
                                        <p:tav tm="0">
                                          <p:val>
                                            <p:strVal val="#ppt_w"/>
                                          </p:val>
                                        </p:tav>
                                        <p:tav tm="100000">
                                          <p:val>
                                            <p:strVal val="#ppt_w*.05"/>
                                          </p:val>
                                        </p:tav>
                                      </p:tavLst>
                                    </p:anim>
                                    <p:anim calcmode="lin" valueType="num">
                                      <p:cBhvr>
                                        <p:cTn id="103" dur="500" accel="50000" fill="hold">
                                          <p:stCondLst>
                                            <p:cond delay="500"/>
                                          </p:stCondLst>
                                        </p:cTn>
                                        <p:tgtEl>
                                          <p:spTgt spid="176141"/>
                                        </p:tgtEl>
                                        <p:attrNameLst>
                                          <p:attrName>ppt_w</p:attrName>
                                        </p:attrNameLst>
                                      </p:cBhvr>
                                      <p:tavLst>
                                        <p:tav tm="0">
                                          <p:val>
                                            <p:strVal val="#ppt_w*.05"/>
                                          </p:val>
                                        </p:tav>
                                        <p:tav tm="100000">
                                          <p:val>
                                            <p:strVal val="#ppt_w"/>
                                          </p:val>
                                        </p:tav>
                                      </p:tavLst>
                                    </p:anim>
                                    <p:anim calcmode="lin" valueType="num">
                                      <p:cBhvr>
                                        <p:cTn id="104" dur="1000" fill="hold"/>
                                        <p:tgtEl>
                                          <p:spTgt spid="176141"/>
                                        </p:tgtEl>
                                        <p:attrNameLst>
                                          <p:attrName>ppt_h</p:attrName>
                                        </p:attrNameLst>
                                      </p:cBhvr>
                                      <p:tavLst>
                                        <p:tav tm="0">
                                          <p:val>
                                            <p:strVal val="#ppt_h"/>
                                          </p:val>
                                        </p:tav>
                                        <p:tav tm="100000">
                                          <p:val>
                                            <p:strVal val="#ppt_h"/>
                                          </p:val>
                                        </p:tav>
                                      </p:tavLst>
                                    </p:anim>
                                    <p:anim calcmode="lin" valueType="num">
                                      <p:cBhvr>
                                        <p:cTn id="105" dur="500" decel="50000" fill="hold">
                                          <p:stCondLst>
                                            <p:cond delay="0"/>
                                          </p:stCondLst>
                                        </p:cTn>
                                        <p:tgtEl>
                                          <p:spTgt spid="176141"/>
                                        </p:tgtEl>
                                        <p:attrNameLst>
                                          <p:attrName>ppt_x</p:attrName>
                                        </p:attrNameLst>
                                      </p:cBhvr>
                                      <p:tavLst>
                                        <p:tav tm="0">
                                          <p:val>
                                            <p:strVal val="#ppt_x+.4"/>
                                          </p:val>
                                        </p:tav>
                                        <p:tav tm="100000">
                                          <p:val>
                                            <p:strVal val="#ppt_x"/>
                                          </p:val>
                                        </p:tav>
                                      </p:tavLst>
                                    </p:anim>
                                    <p:anim calcmode="lin" valueType="num">
                                      <p:cBhvr>
                                        <p:cTn id="106" dur="500" decel="50000" fill="hold">
                                          <p:stCondLst>
                                            <p:cond delay="0"/>
                                          </p:stCondLst>
                                        </p:cTn>
                                        <p:tgtEl>
                                          <p:spTgt spid="176141"/>
                                        </p:tgtEl>
                                        <p:attrNameLst>
                                          <p:attrName>ppt_y</p:attrName>
                                        </p:attrNameLst>
                                      </p:cBhvr>
                                      <p:tavLst>
                                        <p:tav tm="0">
                                          <p:val>
                                            <p:strVal val="#ppt_y-.2"/>
                                          </p:val>
                                        </p:tav>
                                        <p:tav tm="100000">
                                          <p:val>
                                            <p:strVal val="#ppt_y+.1"/>
                                          </p:val>
                                        </p:tav>
                                      </p:tavLst>
                                    </p:anim>
                                    <p:anim calcmode="lin" valueType="num">
                                      <p:cBhvr>
                                        <p:cTn id="107" dur="500" accel="50000" fill="hold">
                                          <p:stCondLst>
                                            <p:cond delay="500"/>
                                          </p:stCondLst>
                                        </p:cTn>
                                        <p:tgtEl>
                                          <p:spTgt spid="176141"/>
                                        </p:tgtEl>
                                        <p:attrNameLst>
                                          <p:attrName>ppt_y</p:attrName>
                                        </p:attrNameLst>
                                      </p:cBhvr>
                                      <p:tavLst>
                                        <p:tav tm="0">
                                          <p:val>
                                            <p:strVal val="#ppt_y+.1"/>
                                          </p:val>
                                        </p:tav>
                                        <p:tav tm="100000">
                                          <p:val>
                                            <p:strVal val="#ppt_y"/>
                                          </p:val>
                                        </p:tav>
                                      </p:tavLst>
                                    </p:anim>
                                    <p:animEffect transition="in" filter="fade">
                                      <p:cBhvr>
                                        <p:cTn id="108" dur="1000" decel="50000">
                                          <p:stCondLst>
                                            <p:cond delay="0"/>
                                          </p:stCondLst>
                                        </p:cTn>
                                        <p:tgtEl>
                                          <p:spTgt spid="176141"/>
                                        </p:tgtEl>
                                      </p:cBhvr>
                                    </p:animEffect>
                                  </p:childTnLst>
                                </p:cTn>
                              </p:par>
                              <p:par>
                                <p:cTn id="109" presetID="25" presetClass="entr" presetSubtype="0" fill="hold" grpId="0" nodeType="withEffect">
                                  <p:stCondLst>
                                    <p:cond delay="0"/>
                                  </p:stCondLst>
                                  <p:childTnLst>
                                    <p:set>
                                      <p:cBhvr>
                                        <p:cTn id="110" dur="1" fill="hold">
                                          <p:stCondLst>
                                            <p:cond delay="0"/>
                                          </p:stCondLst>
                                        </p:cTn>
                                        <p:tgtEl>
                                          <p:spTgt spid="176139"/>
                                        </p:tgtEl>
                                        <p:attrNameLst>
                                          <p:attrName>style.visibility</p:attrName>
                                        </p:attrNameLst>
                                      </p:cBhvr>
                                      <p:to>
                                        <p:strVal val="visible"/>
                                      </p:to>
                                    </p:set>
                                    <p:anim calcmode="lin" valueType="num">
                                      <p:cBhvr>
                                        <p:cTn id="111" dur="500" decel="50000" fill="hold">
                                          <p:stCondLst>
                                            <p:cond delay="0"/>
                                          </p:stCondLst>
                                        </p:cTn>
                                        <p:tgtEl>
                                          <p:spTgt spid="176139"/>
                                        </p:tgtEl>
                                        <p:attrNameLst>
                                          <p:attrName>style.rotation</p:attrName>
                                        </p:attrNameLst>
                                      </p:cBhvr>
                                      <p:tavLst>
                                        <p:tav tm="0">
                                          <p:val>
                                            <p:fltVal val="-90"/>
                                          </p:val>
                                        </p:tav>
                                        <p:tav tm="100000">
                                          <p:val>
                                            <p:fltVal val="0"/>
                                          </p:val>
                                        </p:tav>
                                      </p:tavLst>
                                    </p:anim>
                                    <p:anim calcmode="lin" valueType="num">
                                      <p:cBhvr>
                                        <p:cTn id="112" dur="500" decel="50000" fill="hold">
                                          <p:stCondLst>
                                            <p:cond delay="0"/>
                                          </p:stCondLst>
                                        </p:cTn>
                                        <p:tgtEl>
                                          <p:spTgt spid="176139"/>
                                        </p:tgtEl>
                                        <p:attrNameLst>
                                          <p:attrName>ppt_w</p:attrName>
                                        </p:attrNameLst>
                                      </p:cBhvr>
                                      <p:tavLst>
                                        <p:tav tm="0">
                                          <p:val>
                                            <p:strVal val="#ppt_w"/>
                                          </p:val>
                                        </p:tav>
                                        <p:tav tm="100000">
                                          <p:val>
                                            <p:strVal val="#ppt_w*.05"/>
                                          </p:val>
                                        </p:tav>
                                      </p:tavLst>
                                    </p:anim>
                                    <p:anim calcmode="lin" valueType="num">
                                      <p:cBhvr>
                                        <p:cTn id="113" dur="500" accel="50000" fill="hold">
                                          <p:stCondLst>
                                            <p:cond delay="500"/>
                                          </p:stCondLst>
                                        </p:cTn>
                                        <p:tgtEl>
                                          <p:spTgt spid="176139"/>
                                        </p:tgtEl>
                                        <p:attrNameLst>
                                          <p:attrName>ppt_w</p:attrName>
                                        </p:attrNameLst>
                                      </p:cBhvr>
                                      <p:tavLst>
                                        <p:tav tm="0">
                                          <p:val>
                                            <p:strVal val="#ppt_w*.05"/>
                                          </p:val>
                                        </p:tav>
                                        <p:tav tm="100000">
                                          <p:val>
                                            <p:strVal val="#ppt_w"/>
                                          </p:val>
                                        </p:tav>
                                      </p:tavLst>
                                    </p:anim>
                                    <p:anim calcmode="lin" valueType="num">
                                      <p:cBhvr>
                                        <p:cTn id="114" dur="1000" fill="hold"/>
                                        <p:tgtEl>
                                          <p:spTgt spid="176139"/>
                                        </p:tgtEl>
                                        <p:attrNameLst>
                                          <p:attrName>ppt_h</p:attrName>
                                        </p:attrNameLst>
                                      </p:cBhvr>
                                      <p:tavLst>
                                        <p:tav tm="0">
                                          <p:val>
                                            <p:strVal val="#ppt_h"/>
                                          </p:val>
                                        </p:tav>
                                        <p:tav tm="100000">
                                          <p:val>
                                            <p:strVal val="#ppt_h"/>
                                          </p:val>
                                        </p:tav>
                                      </p:tavLst>
                                    </p:anim>
                                    <p:anim calcmode="lin" valueType="num">
                                      <p:cBhvr>
                                        <p:cTn id="115" dur="500" decel="50000" fill="hold">
                                          <p:stCondLst>
                                            <p:cond delay="0"/>
                                          </p:stCondLst>
                                        </p:cTn>
                                        <p:tgtEl>
                                          <p:spTgt spid="176139"/>
                                        </p:tgtEl>
                                        <p:attrNameLst>
                                          <p:attrName>ppt_x</p:attrName>
                                        </p:attrNameLst>
                                      </p:cBhvr>
                                      <p:tavLst>
                                        <p:tav tm="0">
                                          <p:val>
                                            <p:strVal val="#ppt_x+.4"/>
                                          </p:val>
                                        </p:tav>
                                        <p:tav tm="100000">
                                          <p:val>
                                            <p:strVal val="#ppt_x"/>
                                          </p:val>
                                        </p:tav>
                                      </p:tavLst>
                                    </p:anim>
                                    <p:anim calcmode="lin" valueType="num">
                                      <p:cBhvr>
                                        <p:cTn id="116" dur="500" decel="50000" fill="hold">
                                          <p:stCondLst>
                                            <p:cond delay="0"/>
                                          </p:stCondLst>
                                        </p:cTn>
                                        <p:tgtEl>
                                          <p:spTgt spid="176139"/>
                                        </p:tgtEl>
                                        <p:attrNameLst>
                                          <p:attrName>ppt_y</p:attrName>
                                        </p:attrNameLst>
                                      </p:cBhvr>
                                      <p:tavLst>
                                        <p:tav tm="0">
                                          <p:val>
                                            <p:strVal val="#ppt_y-.2"/>
                                          </p:val>
                                        </p:tav>
                                        <p:tav tm="100000">
                                          <p:val>
                                            <p:strVal val="#ppt_y+.1"/>
                                          </p:val>
                                        </p:tav>
                                      </p:tavLst>
                                    </p:anim>
                                    <p:anim calcmode="lin" valueType="num">
                                      <p:cBhvr>
                                        <p:cTn id="117" dur="500" accel="50000" fill="hold">
                                          <p:stCondLst>
                                            <p:cond delay="500"/>
                                          </p:stCondLst>
                                        </p:cTn>
                                        <p:tgtEl>
                                          <p:spTgt spid="176139"/>
                                        </p:tgtEl>
                                        <p:attrNameLst>
                                          <p:attrName>ppt_y</p:attrName>
                                        </p:attrNameLst>
                                      </p:cBhvr>
                                      <p:tavLst>
                                        <p:tav tm="0">
                                          <p:val>
                                            <p:strVal val="#ppt_y+.1"/>
                                          </p:val>
                                        </p:tav>
                                        <p:tav tm="100000">
                                          <p:val>
                                            <p:strVal val="#ppt_y"/>
                                          </p:val>
                                        </p:tav>
                                      </p:tavLst>
                                    </p:anim>
                                    <p:animEffect transition="in" filter="fade">
                                      <p:cBhvr>
                                        <p:cTn id="118" dur="1000" decel="50000">
                                          <p:stCondLst>
                                            <p:cond delay="0"/>
                                          </p:stCondLst>
                                        </p:cTn>
                                        <p:tgtEl>
                                          <p:spTgt spid="176139"/>
                                        </p:tgtEl>
                                      </p:cBhvr>
                                    </p:animEffect>
                                  </p:childTnLst>
                                </p:cTn>
                              </p:par>
                            </p:childTnLst>
                          </p:cTn>
                        </p:par>
                      </p:childTnLst>
                    </p:cTn>
                  </p:par>
                  <p:par>
                    <p:cTn id="119" fill="hold">
                      <p:stCondLst>
                        <p:cond delay="indefinite"/>
                      </p:stCondLst>
                      <p:childTnLst>
                        <p:par>
                          <p:cTn id="120" fill="hold">
                            <p:stCondLst>
                              <p:cond delay="0"/>
                            </p:stCondLst>
                            <p:childTnLst>
                              <p:par>
                                <p:cTn id="121" presetID="25" presetClass="entr" presetSubtype="0" fill="hold" grpId="0" nodeType="clickEffect">
                                  <p:stCondLst>
                                    <p:cond delay="0"/>
                                  </p:stCondLst>
                                  <p:childTnLst>
                                    <p:set>
                                      <p:cBhvr>
                                        <p:cTn id="122" dur="1" fill="hold">
                                          <p:stCondLst>
                                            <p:cond delay="0"/>
                                          </p:stCondLst>
                                        </p:cTn>
                                        <p:tgtEl>
                                          <p:spTgt spid="176142"/>
                                        </p:tgtEl>
                                        <p:attrNameLst>
                                          <p:attrName>style.visibility</p:attrName>
                                        </p:attrNameLst>
                                      </p:cBhvr>
                                      <p:to>
                                        <p:strVal val="visible"/>
                                      </p:to>
                                    </p:set>
                                    <p:anim calcmode="lin" valueType="num">
                                      <p:cBhvr>
                                        <p:cTn id="123" dur="500" decel="50000" fill="hold">
                                          <p:stCondLst>
                                            <p:cond delay="0"/>
                                          </p:stCondLst>
                                        </p:cTn>
                                        <p:tgtEl>
                                          <p:spTgt spid="176142"/>
                                        </p:tgtEl>
                                        <p:attrNameLst>
                                          <p:attrName>style.rotation</p:attrName>
                                        </p:attrNameLst>
                                      </p:cBhvr>
                                      <p:tavLst>
                                        <p:tav tm="0">
                                          <p:val>
                                            <p:fltVal val="-90"/>
                                          </p:val>
                                        </p:tav>
                                        <p:tav tm="100000">
                                          <p:val>
                                            <p:fltVal val="0"/>
                                          </p:val>
                                        </p:tav>
                                      </p:tavLst>
                                    </p:anim>
                                    <p:anim calcmode="lin" valueType="num">
                                      <p:cBhvr>
                                        <p:cTn id="124" dur="500" decel="50000" fill="hold">
                                          <p:stCondLst>
                                            <p:cond delay="0"/>
                                          </p:stCondLst>
                                        </p:cTn>
                                        <p:tgtEl>
                                          <p:spTgt spid="176142"/>
                                        </p:tgtEl>
                                        <p:attrNameLst>
                                          <p:attrName>ppt_w</p:attrName>
                                        </p:attrNameLst>
                                      </p:cBhvr>
                                      <p:tavLst>
                                        <p:tav tm="0">
                                          <p:val>
                                            <p:strVal val="#ppt_w"/>
                                          </p:val>
                                        </p:tav>
                                        <p:tav tm="100000">
                                          <p:val>
                                            <p:strVal val="#ppt_w*.05"/>
                                          </p:val>
                                        </p:tav>
                                      </p:tavLst>
                                    </p:anim>
                                    <p:anim calcmode="lin" valueType="num">
                                      <p:cBhvr>
                                        <p:cTn id="125" dur="500" accel="50000" fill="hold">
                                          <p:stCondLst>
                                            <p:cond delay="500"/>
                                          </p:stCondLst>
                                        </p:cTn>
                                        <p:tgtEl>
                                          <p:spTgt spid="176142"/>
                                        </p:tgtEl>
                                        <p:attrNameLst>
                                          <p:attrName>ppt_w</p:attrName>
                                        </p:attrNameLst>
                                      </p:cBhvr>
                                      <p:tavLst>
                                        <p:tav tm="0">
                                          <p:val>
                                            <p:strVal val="#ppt_w*.05"/>
                                          </p:val>
                                        </p:tav>
                                        <p:tav tm="100000">
                                          <p:val>
                                            <p:strVal val="#ppt_w"/>
                                          </p:val>
                                        </p:tav>
                                      </p:tavLst>
                                    </p:anim>
                                    <p:anim calcmode="lin" valueType="num">
                                      <p:cBhvr>
                                        <p:cTn id="126" dur="1000" fill="hold"/>
                                        <p:tgtEl>
                                          <p:spTgt spid="176142"/>
                                        </p:tgtEl>
                                        <p:attrNameLst>
                                          <p:attrName>ppt_h</p:attrName>
                                        </p:attrNameLst>
                                      </p:cBhvr>
                                      <p:tavLst>
                                        <p:tav tm="0">
                                          <p:val>
                                            <p:strVal val="#ppt_h"/>
                                          </p:val>
                                        </p:tav>
                                        <p:tav tm="100000">
                                          <p:val>
                                            <p:strVal val="#ppt_h"/>
                                          </p:val>
                                        </p:tav>
                                      </p:tavLst>
                                    </p:anim>
                                    <p:anim calcmode="lin" valueType="num">
                                      <p:cBhvr>
                                        <p:cTn id="127" dur="500" decel="50000" fill="hold">
                                          <p:stCondLst>
                                            <p:cond delay="0"/>
                                          </p:stCondLst>
                                        </p:cTn>
                                        <p:tgtEl>
                                          <p:spTgt spid="176142"/>
                                        </p:tgtEl>
                                        <p:attrNameLst>
                                          <p:attrName>ppt_x</p:attrName>
                                        </p:attrNameLst>
                                      </p:cBhvr>
                                      <p:tavLst>
                                        <p:tav tm="0">
                                          <p:val>
                                            <p:strVal val="#ppt_x+.4"/>
                                          </p:val>
                                        </p:tav>
                                        <p:tav tm="100000">
                                          <p:val>
                                            <p:strVal val="#ppt_x"/>
                                          </p:val>
                                        </p:tav>
                                      </p:tavLst>
                                    </p:anim>
                                    <p:anim calcmode="lin" valueType="num">
                                      <p:cBhvr>
                                        <p:cTn id="128" dur="500" decel="50000" fill="hold">
                                          <p:stCondLst>
                                            <p:cond delay="0"/>
                                          </p:stCondLst>
                                        </p:cTn>
                                        <p:tgtEl>
                                          <p:spTgt spid="176142"/>
                                        </p:tgtEl>
                                        <p:attrNameLst>
                                          <p:attrName>ppt_y</p:attrName>
                                        </p:attrNameLst>
                                      </p:cBhvr>
                                      <p:tavLst>
                                        <p:tav tm="0">
                                          <p:val>
                                            <p:strVal val="#ppt_y-.2"/>
                                          </p:val>
                                        </p:tav>
                                        <p:tav tm="100000">
                                          <p:val>
                                            <p:strVal val="#ppt_y+.1"/>
                                          </p:val>
                                        </p:tav>
                                      </p:tavLst>
                                    </p:anim>
                                    <p:anim calcmode="lin" valueType="num">
                                      <p:cBhvr>
                                        <p:cTn id="129" dur="500" accel="50000" fill="hold">
                                          <p:stCondLst>
                                            <p:cond delay="500"/>
                                          </p:stCondLst>
                                        </p:cTn>
                                        <p:tgtEl>
                                          <p:spTgt spid="176142"/>
                                        </p:tgtEl>
                                        <p:attrNameLst>
                                          <p:attrName>ppt_y</p:attrName>
                                        </p:attrNameLst>
                                      </p:cBhvr>
                                      <p:tavLst>
                                        <p:tav tm="0">
                                          <p:val>
                                            <p:strVal val="#ppt_y+.1"/>
                                          </p:val>
                                        </p:tav>
                                        <p:tav tm="100000">
                                          <p:val>
                                            <p:strVal val="#ppt_y"/>
                                          </p:val>
                                        </p:tav>
                                      </p:tavLst>
                                    </p:anim>
                                    <p:animEffect transition="in" filter="fade">
                                      <p:cBhvr>
                                        <p:cTn id="130" dur="1000" decel="50000">
                                          <p:stCondLst>
                                            <p:cond delay="0"/>
                                          </p:stCondLst>
                                        </p:cTn>
                                        <p:tgtEl>
                                          <p:spTgt spid="176142"/>
                                        </p:tgtEl>
                                      </p:cBhvr>
                                    </p:animEffect>
                                  </p:childTnLst>
                                </p:cTn>
                              </p:par>
                              <p:par>
                                <p:cTn id="131" presetID="25" presetClass="entr" presetSubtype="0" fill="hold" grpId="0" nodeType="withEffect">
                                  <p:stCondLst>
                                    <p:cond delay="0"/>
                                  </p:stCondLst>
                                  <p:childTnLst>
                                    <p:set>
                                      <p:cBhvr>
                                        <p:cTn id="132" dur="1" fill="hold">
                                          <p:stCondLst>
                                            <p:cond delay="0"/>
                                          </p:stCondLst>
                                        </p:cTn>
                                        <p:tgtEl>
                                          <p:spTgt spid="176152"/>
                                        </p:tgtEl>
                                        <p:attrNameLst>
                                          <p:attrName>style.visibility</p:attrName>
                                        </p:attrNameLst>
                                      </p:cBhvr>
                                      <p:to>
                                        <p:strVal val="visible"/>
                                      </p:to>
                                    </p:set>
                                    <p:anim calcmode="lin" valueType="num">
                                      <p:cBhvr>
                                        <p:cTn id="133" dur="500" decel="50000" fill="hold">
                                          <p:stCondLst>
                                            <p:cond delay="0"/>
                                          </p:stCondLst>
                                        </p:cTn>
                                        <p:tgtEl>
                                          <p:spTgt spid="176152"/>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176152"/>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176152"/>
                                        </p:tgtEl>
                                        <p:attrNameLst>
                                          <p:attrName>ppt_w</p:attrName>
                                        </p:attrNameLst>
                                      </p:cBhvr>
                                      <p:tavLst>
                                        <p:tav tm="0">
                                          <p:val>
                                            <p:strVal val="#ppt_w*.05"/>
                                          </p:val>
                                        </p:tav>
                                        <p:tav tm="100000">
                                          <p:val>
                                            <p:strVal val="#ppt_w"/>
                                          </p:val>
                                        </p:tav>
                                      </p:tavLst>
                                    </p:anim>
                                    <p:anim calcmode="lin" valueType="num">
                                      <p:cBhvr>
                                        <p:cTn id="136" dur="1000" fill="hold"/>
                                        <p:tgtEl>
                                          <p:spTgt spid="176152"/>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176152"/>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176152"/>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176152"/>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176152"/>
                                        </p:tgtEl>
                                      </p:cBhvr>
                                    </p:animEffect>
                                  </p:childTnLst>
                                </p:cTn>
                              </p:par>
                              <p:par>
                                <p:cTn id="141" presetID="25" presetClass="entr" presetSubtype="0" fill="hold" grpId="0" nodeType="withEffect">
                                  <p:stCondLst>
                                    <p:cond delay="0"/>
                                  </p:stCondLst>
                                  <p:childTnLst>
                                    <p:set>
                                      <p:cBhvr>
                                        <p:cTn id="142" dur="1" fill="hold">
                                          <p:stCondLst>
                                            <p:cond delay="0"/>
                                          </p:stCondLst>
                                        </p:cTn>
                                        <p:tgtEl>
                                          <p:spTgt spid="176153"/>
                                        </p:tgtEl>
                                        <p:attrNameLst>
                                          <p:attrName>style.visibility</p:attrName>
                                        </p:attrNameLst>
                                      </p:cBhvr>
                                      <p:to>
                                        <p:strVal val="visible"/>
                                      </p:to>
                                    </p:set>
                                    <p:anim calcmode="lin" valueType="num">
                                      <p:cBhvr>
                                        <p:cTn id="143" dur="500" decel="50000" fill="hold">
                                          <p:stCondLst>
                                            <p:cond delay="0"/>
                                          </p:stCondLst>
                                        </p:cTn>
                                        <p:tgtEl>
                                          <p:spTgt spid="176153"/>
                                        </p:tgtEl>
                                        <p:attrNameLst>
                                          <p:attrName>style.rotation</p:attrName>
                                        </p:attrNameLst>
                                      </p:cBhvr>
                                      <p:tavLst>
                                        <p:tav tm="0">
                                          <p:val>
                                            <p:fltVal val="-90"/>
                                          </p:val>
                                        </p:tav>
                                        <p:tav tm="100000">
                                          <p:val>
                                            <p:fltVal val="0"/>
                                          </p:val>
                                        </p:tav>
                                      </p:tavLst>
                                    </p:anim>
                                    <p:anim calcmode="lin" valueType="num">
                                      <p:cBhvr>
                                        <p:cTn id="144" dur="500" decel="50000" fill="hold">
                                          <p:stCondLst>
                                            <p:cond delay="0"/>
                                          </p:stCondLst>
                                        </p:cTn>
                                        <p:tgtEl>
                                          <p:spTgt spid="176153"/>
                                        </p:tgtEl>
                                        <p:attrNameLst>
                                          <p:attrName>ppt_w</p:attrName>
                                        </p:attrNameLst>
                                      </p:cBhvr>
                                      <p:tavLst>
                                        <p:tav tm="0">
                                          <p:val>
                                            <p:strVal val="#ppt_w"/>
                                          </p:val>
                                        </p:tav>
                                        <p:tav tm="100000">
                                          <p:val>
                                            <p:strVal val="#ppt_w*.05"/>
                                          </p:val>
                                        </p:tav>
                                      </p:tavLst>
                                    </p:anim>
                                    <p:anim calcmode="lin" valueType="num">
                                      <p:cBhvr>
                                        <p:cTn id="145" dur="500" accel="50000" fill="hold">
                                          <p:stCondLst>
                                            <p:cond delay="500"/>
                                          </p:stCondLst>
                                        </p:cTn>
                                        <p:tgtEl>
                                          <p:spTgt spid="176153"/>
                                        </p:tgtEl>
                                        <p:attrNameLst>
                                          <p:attrName>ppt_w</p:attrName>
                                        </p:attrNameLst>
                                      </p:cBhvr>
                                      <p:tavLst>
                                        <p:tav tm="0">
                                          <p:val>
                                            <p:strVal val="#ppt_w*.05"/>
                                          </p:val>
                                        </p:tav>
                                        <p:tav tm="100000">
                                          <p:val>
                                            <p:strVal val="#ppt_w"/>
                                          </p:val>
                                        </p:tav>
                                      </p:tavLst>
                                    </p:anim>
                                    <p:anim calcmode="lin" valueType="num">
                                      <p:cBhvr>
                                        <p:cTn id="146" dur="1000" fill="hold"/>
                                        <p:tgtEl>
                                          <p:spTgt spid="176153"/>
                                        </p:tgtEl>
                                        <p:attrNameLst>
                                          <p:attrName>ppt_h</p:attrName>
                                        </p:attrNameLst>
                                      </p:cBhvr>
                                      <p:tavLst>
                                        <p:tav tm="0">
                                          <p:val>
                                            <p:strVal val="#ppt_h"/>
                                          </p:val>
                                        </p:tav>
                                        <p:tav tm="100000">
                                          <p:val>
                                            <p:strVal val="#ppt_h"/>
                                          </p:val>
                                        </p:tav>
                                      </p:tavLst>
                                    </p:anim>
                                    <p:anim calcmode="lin" valueType="num">
                                      <p:cBhvr>
                                        <p:cTn id="147" dur="500" decel="50000" fill="hold">
                                          <p:stCondLst>
                                            <p:cond delay="0"/>
                                          </p:stCondLst>
                                        </p:cTn>
                                        <p:tgtEl>
                                          <p:spTgt spid="176153"/>
                                        </p:tgtEl>
                                        <p:attrNameLst>
                                          <p:attrName>ppt_x</p:attrName>
                                        </p:attrNameLst>
                                      </p:cBhvr>
                                      <p:tavLst>
                                        <p:tav tm="0">
                                          <p:val>
                                            <p:strVal val="#ppt_x+.4"/>
                                          </p:val>
                                        </p:tav>
                                        <p:tav tm="100000">
                                          <p:val>
                                            <p:strVal val="#ppt_x"/>
                                          </p:val>
                                        </p:tav>
                                      </p:tavLst>
                                    </p:anim>
                                    <p:anim calcmode="lin" valueType="num">
                                      <p:cBhvr>
                                        <p:cTn id="148" dur="500" decel="50000" fill="hold">
                                          <p:stCondLst>
                                            <p:cond delay="0"/>
                                          </p:stCondLst>
                                        </p:cTn>
                                        <p:tgtEl>
                                          <p:spTgt spid="176153"/>
                                        </p:tgtEl>
                                        <p:attrNameLst>
                                          <p:attrName>ppt_y</p:attrName>
                                        </p:attrNameLst>
                                      </p:cBhvr>
                                      <p:tavLst>
                                        <p:tav tm="0">
                                          <p:val>
                                            <p:strVal val="#ppt_y-.2"/>
                                          </p:val>
                                        </p:tav>
                                        <p:tav tm="100000">
                                          <p:val>
                                            <p:strVal val="#ppt_y+.1"/>
                                          </p:val>
                                        </p:tav>
                                      </p:tavLst>
                                    </p:anim>
                                    <p:anim calcmode="lin" valueType="num">
                                      <p:cBhvr>
                                        <p:cTn id="149" dur="500" accel="50000" fill="hold">
                                          <p:stCondLst>
                                            <p:cond delay="500"/>
                                          </p:stCondLst>
                                        </p:cTn>
                                        <p:tgtEl>
                                          <p:spTgt spid="176153"/>
                                        </p:tgtEl>
                                        <p:attrNameLst>
                                          <p:attrName>ppt_y</p:attrName>
                                        </p:attrNameLst>
                                      </p:cBhvr>
                                      <p:tavLst>
                                        <p:tav tm="0">
                                          <p:val>
                                            <p:strVal val="#ppt_y+.1"/>
                                          </p:val>
                                        </p:tav>
                                        <p:tav tm="100000">
                                          <p:val>
                                            <p:strVal val="#ppt_y"/>
                                          </p:val>
                                        </p:tav>
                                      </p:tavLst>
                                    </p:anim>
                                    <p:animEffect transition="in" filter="fade">
                                      <p:cBhvr>
                                        <p:cTn id="150" dur="1000" decel="50000">
                                          <p:stCondLst>
                                            <p:cond delay="0"/>
                                          </p:stCondLst>
                                        </p:cTn>
                                        <p:tgtEl>
                                          <p:spTgt spid="176153"/>
                                        </p:tgtEl>
                                      </p:cBhvr>
                                    </p:animEffect>
                                  </p:childTnLst>
                                </p:cTn>
                              </p:par>
                              <p:par>
                                <p:cTn id="151" presetID="25" presetClass="entr" presetSubtype="0" fill="hold" grpId="0" nodeType="withEffect">
                                  <p:stCondLst>
                                    <p:cond delay="0"/>
                                  </p:stCondLst>
                                  <p:childTnLst>
                                    <p:set>
                                      <p:cBhvr>
                                        <p:cTn id="152" dur="1" fill="hold">
                                          <p:stCondLst>
                                            <p:cond delay="0"/>
                                          </p:stCondLst>
                                        </p:cTn>
                                        <p:tgtEl>
                                          <p:spTgt spid="176155"/>
                                        </p:tgtEl>
                                        <p:attrNameLst>
                                          <p:attrName>style.visibility</p:attrName>
                                        </p:attrNameLst>
                                      </p:cBhvr>
                                      <p:to>
                                        <p:strVal val="visible"/>
                                      </p:to>
                                    </p:set>
                                    <p:anim calcmode="lin" valueType="num">
                                      <p:cBhvr>
                                        <p:cTn id="153" dur="500" decel="50000" fill="hold">
                                          <p:stCondLst>
                                            <p:cond delay="0"/>
                                          </p:stCondLst>
                                        </p:cTn>
                                        <p:tgtEl>
                                          <p:spTgt spid="176155"/>
                                        </p:tgtEl>
                                        <p:attrNameLst>
                                          <p:attrName>style.rotation</p:attrName>
                                        </p:attrNameLst>
                                      </p:cBhvr>
                                      <p:tavLst>
                                        <p:tav tm="0">
                                          <p:val>
                                            <p:fltVal val="-90"/>
                                          </p:val>
                                        </p:tav>
                                        <p:tav tm="100000">
                                          <p:val>
                                            <p:fltVal val="0"/>
                                          </p:val>
                                        </p:tav>
                                      </p:tavLst>
                                    </p:anim>
                                    <p:anim calcmode="lin" valueType="num">
                                      <p:cBhvr>
                                        <p:cTn id="154" dur="500" decel="50000" fill="hold">
                                          <p:stCondLst>
                                            <p:cond delay="0"/>
                                          </p:stCondLst>
                                        </p:cTn>
                                        <p:tgtEl>
                                          <p:spTgt spid="176155"/>
                                        </p:tgtEl>
                                        <p:attrNameLst>
                                          <p:attrName>ppt_w</p:attrName>
                                        </p:attrNameLst>
                                      </p:cBhvr>
                                      <p:tavLst>
                                        <p:tav tm="0">
                                          <p:val>
                                            <p:strVal val="#ppt_w"/>
                                          </p:val>
                                        </p:tav>
                                        <p:tav tm="100000">
                                          <p:val>
                                            <p:strVal val="#ppt_w*.05"/>
                                          </p:val>
                                        </p:tav>
                                      </p:tavLst>
                                    </p:anim>
                                    <p:anim calcmode="lin" valueType="num">
                                      <p:cBhvr>
                                        <p:cTn id="155" dur="500" accel="50000" fill="hold">
                                          <p:stCondLst>
                                            <p:cond delay="500"/>
                                          </p:stCondLst>
                                        </p:cTn>
                                        <p:tgtEl>
                                          <p:spTgt spid="176155"/>
                                        </p:tgtEl>
                                        <p:attrNameLst>
                                          <p:attrName>ppt_w</p:attrName>
                                        </p:attrNameLst>
                                      </p:cBhvr>
                                      <p:tavLst>
                                        <p:tav tm="0">
                                          <p:val>
                                            <p:strVal val="#ppt_w*.05"/>
                                          </p:val>
                                        </p:tav>
                                        <p:tav tm="100000">
                                          <p:val>
                                            <p:strVal val="#ppt_w"/>
                                          </p:val>
                                        </p:tav>
                                      </p:tavLst>
                                    </p:anim>
                                    <p:anim calcmode="lin" valueType="num">
                                      <p:cBhvr>
                                        <p:cTn id="156" dur="1000" fill="hold"/>
                                        <p:tgtEl>
                                          <p:spTgt spid="176155"/>
                                        </p:tgtEl>
                                        <p:attrNameLst>
                                          <p:attrName>ppt_h</p:attrName>
                                        </p:attrNameLst>
                                      </p:cBhvr>
                                      <p:tavLst>
                                        <p:tav tm="0">
                                          <p:val>
                                            <p:strVal val="#ppt_h"/>
                                          </p:val>
                                        </p:tav>
                                        <p:tav tm="100000">
                                          <p:val>
                                            <p:strVal val="#ppt_h"/>
                                          </p:val>
                                        </p:tav>
                                      </p:tavLst>
                                    </p:anim>
                                    <p:anim calcmode="lin" valueType="num">
                                      <p:cBhvr>
                                        <p:cTn id="157" dur="500" decel="50000" fill="hold">
                                          <p:stCondLst>
                                            <p:cond delay="0"/>
                                          </p:stCondLst>
                                        </p:cTn>
                                        <p:tgtEl>
                                          <p:spTgt spid="176155"/>
                                        </p:tgtEl>
                                        <p:attrNameLst>
                                          <p:attrName>ppt_x</p:attrName>
                                        </p:attrNameLst>
                                      </p:cBhvr>
                                      <p:tavLst>
                                        <p:tav tm="0">
                                          <p:val>
                                            <p:strVal val="#ppt_x+.4"/>
                                          </p:val>
                                        </p:tav>
                                        <p:tav tm="100000">
                                          <p:val>
                                            <p:strVal val="#ppt_x"/>
                                          </p:val>
                                        </p:tav>
                                      </p:tavLst>
                                    </p:anim>
                                    <p:anim calcmode="lin" valueType="num">
                                      <p:cBhvr>
                                        <p:cTn id="158" dur="500" decel="50000" fill="hold">
                                          <p:stCondLst>
                                            <p:cond delay="0"/>
                                          </p:stCondLst>
                                        </p:cTn>
                                        <p:tgtEl>
                                          <p:spTgt spid="176155"/>
                                        </p:tgtEl>
                                        <p:attrNameLst>
                                          <p:attrName>ppt_y</p:attrName>
                                        </p:attrNameLst>
                                      </p:cBhvr>
                                      <p:tavLst>
                                        <p:tav tm="0">
                                          <p:val>
                                            <p:strVal val="#ppt_y-.2"/>
                                          </p:val>
                                        </p:tav>
                                        <p:tav tm="100000">
                                          <p:val>
                                            <p:strVal val="#ppt_y+.1"/>
                                          </p:val>
                                        </p:tav>
                                      </p:tavLst>
                                    </p:anim>
                                    <p:anim calcmode="lin" valueType="num">
                                      <p:cBhvr>
                                        <p:cTn id="159" dur="500" accel="50000" fill="hold">
                                          <p:stCondLst>
                                            <p:cond delay="500"/>
                                          </p:stCondLst>
                                        </p:cTn>
                                        <p:tgtEl>
                                          <p:spTgt spid="176155"/>
                                        </p:tgtEl>
                                        <p:attrNameLst>
                                          <p:attrName>ppt_y</p:attrName>
                                        </p:attrNameLst>
                                      </p:cBhvr>
                                      <p:tavLst>
                                        <p:tav tm="0">
                                          <p:val>
                                            <p:strVal val="#ppt_y+.1"/>
                                          </p:val>
                                        </p:tav>
                                        <p:tav tm="100000">
                                          <p:val>
                                            <p:strVal val="#ppt_y"/>
                                          </p:val>
                                        </p:tav>
                                      </p:tavLst>
                                    </p:anim>
                                    <p:animEffect transition="in" filter="fade">
                                      <p:cBhvr>
                                        <p:cTn id="160" dur="1000" decel="50000">
                                          <p:stCondLst>
                                            <p:cond delay="0"/>
                                          </p:stCondLst>
                                        </p:cTn>
                                        <p:tgtEl>
                                          <p:spTgt spid="176155"/>
                                        </p:tgtEl>
                                      </p:cBhvr>
                                    </p:animEffect>
                                  </p:childTnLst>
                                </p:cTn>
                              </p:par>
                              <p:par>
                                <p:cTn id="161" presetID="25" presetClass="entr" presetSubtype="0" fill="hold" grpId="0" nodeType="withEffect">
                                  <p:stCondLst>
                                    <p:cond delay="0"/>
                                  </p:stCondLst>
                                  <p:childTnLst>
                                    <p:set>
                                      <p:cBhvr>
                                        <p:cTn id="162" dur="1" fill="hold">
                                          <p:stCondLst>
                                            <p:cond delay="0"/>
                                          </p:stCondLst>
                                        </p:cTn>
                                        <p:tgtEl>
                                          <p:spTgt spid="176156"/>
                                        </p:tgtEl>
                                        <p:attrNameLst>
                                          <p:attrName>style.visibility</p:attrName>
                                        </p:attrNameLst>
                                      </p:cBhvr>
                                      <p:to>
                                        <p:strVal val="visible"/>
                                      </p:to>
                                    </p:set>
                                    <p:anim calcmode="lin" valueType="num">
                                      <p:cBhvr>
                                        <p:cTn id="163" dur="500" decel="50000" fill="hold">
                                          <p:stCondLst>
                                            <p:cond delay="0"/>
                                          </p:stCondLst>
                                        </p:cTn>
                                        <p:tgtEl>
                                          <p:spTgt spid="176156"/>
                                        </p:tgtEl>
                                        <p:attrNameLst>
                                          <p:attrName>style.rotation</p:attrName>
                                        </p:attrNameLst>
                                      </p:cBhvr>
                                      <p:tavLst>
                                        <p:tav tm="0">
                                          <p:val>
                                            <p:fltVal val="-90"/>
                                          </p:val>
                                        </p:tav>
                                        <p:tav tm="100000">
                                          <p:val>
                                            <p:fltVal val="0"/>
                                          </p:val>
                                        </p:tav>
                                      </p:tavLst>
                                    </p:anim>
                                    <p:anim calcmode="lin" valueType="num">
                                      <p:cBhvr>
                                        <p:cTn id="164" dur="500" decel="50000" fill="hold">
                                          <p:stCondLst>
                                            <p:cond delay="0"/>
                                          </p:stCondLst>
                                        </p:cTn>
                                        <p:tgtEl>
                                          <p:spTgt spid="176156"/>
                                        </p:tgtEl>
                                        <p:attrNameLst>
                                          <p:attrName>ppt_w</p:attrName>
                                        </p:attrNameLst>
                                      </p:cBhvr>
                                      <p:tavLst>
                                        <p:tav tm="0">
                                          <p:val>
                                            <p:strVal val="#ppt_w"/>
                                          </p:val>
                                        </p:tav>
                                        <p:tav tm="100000">
                                          <p:val>
                                            <p:strVal val="#ppt_w*.05"/>
                                          </p:val>
                                        </p:tav>
                                      </p:tavLst>
                                    </p:anim>
                                    <p:anim calcmode="lin" valueType="num">
                                      <p:cBhvr>
                                        <p:cTn id="165" dur="500" accel="50000" fill="hold">
                                          <p:stCondLst>
                                            <p:cond delay="500"/>
                                          </p:stCondLst>
                                        </p:cTn>
                                        <p:tgtEl>
                                          <p:spTgt spid="176156"/>
                                        </p:tgtEl>
                                        <p:attrNameLst>
                                          <p:attrName>ppt_w</p:attrName>
                                        </p:attrNameLst>
                                      </p:cBhvr>
                                      <p:tavLst>
                                        <p:tav tm="0">
                                          <p:val>
                                            <p:strVal val="#ppt_w*.05"/>
                                          </p:val>
                                        </p:tav>
                                        <p:tav tm="100000">
                                          <p:val>
                                            <p:strVal val="#ppt_w"/>
                                          </p:val>
                                        </p:tav>
                                      </p:tavLst>
                                    </p:anim>
                                    <p:anim calcmode="lin" valueType="num">
                                      <p:cBhvr>
                                        <p:cTn id="166" dur="1000" fill="hold"/>
                                        <p:tgtEl>
                                          <p:spTgt spid="176156"/>
                                        </p:tgtEl>
                                        <p:attrNameLst>
                                          <p:attrName>ppt_h</p:attrName>
                                        </p:attrNameLst>
                                      </p:cBhvr>
                                      <p:tavLst>
                                        <p:tav tm="0">
                                          <p:val>
                                            <p:strVal val="#ppt_h"/>
                                          </p:val>
                                        </p:tav>
                                        <p:tav tm="100000">
                                          <p:val>
                                            <p:strVal val="#ppt_h"/>
                                          </p:val>
                                        </p:tav>
                                      </p:tavLst>
                                    </p:anim>
                                    <p:anim calcmode="lin" valueType="num">
                                      <p:cBhvr>
                                        <p:cTn id="167" dur="500" decel="50000" fill="hold">
                                          <p:stCondLst>
                                            <p:cond delay="0"/>
                                          </p:stCondLst>
                                        </p:cTn>
                                        <p:tgtEl>
                                          <p:spTgt spid="176156"/>
                                        </p:tgtEl>
                                        <p:attrNameLst>
                                          <p:attrName>ppt_x</p:attrName>
                                        </p:attrNameLst>
                                      </p:cBhvr>
                                      <p:tavLst>
                                        <p:tav tm="0">
                                          <p:val>
                                            <p:strVal val="#ppt_x+.4"/>
                                          </p:val>
                                        </p:tav>
                                        <p:tav tm="100000">
                                          <p:val>
                                            <p:strVal val="#ppt_x"/>
                                          </p:val>
                                        </p:tav>
                                      </p:tavLst>
                                    </p:anim>
                                    <p:anim calcmode="lin" valueType="num">
                                      <p:cBhvr>
                                        <p:cTn id="168" dur="500" decel="50000" fill="hold">
                                          <p:stCondLst>
                                            <p:cond delay="0"/>
                                          </p:stCondLst>
                                        </p:cTn>
                                        <p:tgtEl>
                                          <p:spTgt spid="176156"/>
                                        </p:tgtEl>
                                        <p:attrNameLst>
                                          <p:attrName>ppt_y</p:attrName>
                                        </p:attrNameLst>
                                      </p:cBhvr>
                                      <p:tavLst>
                                        <p:tav tm="0">
                                          <p:val>
                                            <p:strVal val="#ppt_y-.2"/>
                                          </p:val>
                                        </p:tav>
                                        <p:tav tm="100000">
                                          <p:val>
                                            <p:strVal val="#ppt_y+.1"/>
                                          </p:val>
                                        </p:tav>
                                      </p:tavLst>
                                    </p:anim>
                                    <p:anim calcmode="lin" valueType="num">
                                      <p:cBhvr>
                                        <p:cTn id="169" dur="500" accel="50000" fill="hold">
                                          <p:stCondLst>
                                            <p:cond delay="500"/>
                                          </p:stCondLst>
                                        </p:cTn>
                                        <p:tgtEl>
                                          <p:spTgt spid="176156"/>
                                        </p:tgtEl>
                                        <p:attrNameLst>
                                          <p:attrName>ppt_y</p:attrName>
                                        </p:attrNameLst>
                                      </p:cBhvr>
                                      <p:tavLst>
                                        <p:tav tm="0">
                                          <p:val>
                                            <p:strVal val="#ppt_y+.1"/>
                                          </p:val>
                                        </p:tav>
                                        <p:tav tm="100000">
                                          <p:val>
                                            <p:strVal val="#ppt_y"/>
                                          </p:val>
                                        </p:tav>
                                      </p:tavLst>
                                    </p:anim>
                                    <p:animEffect transition="in" filter="fade">
                                      <p:cBhvr>
                                        <p:cTn id="170" dur="1000" decel="50000">
                                          <p:stCondLst>
                                            <p:cond delay="0"/>
                                          </p:stCondLst>
                                        </p:cTn>
                                        <p:tgtEl>
                                          <p:spTgt spid="176156"/>
                                        </p:tgtEl>
                                      </p:cBhvr>
                                    </p:animEffect>
                                  </p:childTnLst>
                                </p:cTn>
                              </p:par>
                            </p:childTnLst>
                          </p:cTn>
                        </p:par>
                      </p:childTnLst>
                    </p:cTn>
                  </p:par>
                  <p:par>
                    <p:cTn id="171" fill="hold">
                      <p:stCondLst>
                        <p:cond delay="indefinite"/>
                      </p:stCondLst>
                      <p:childTnLst>
                        <p:par>
                          <p:cTn id="172" fill="hold">
                            <p:stCondLst>
                              <p:cond delay="0"/>
                            </p:stCondLst>
                            <p:childTnLst>
                              <p:par>
                                <p:cTn id="173" presetID="25" presetClass="entr" presetSubtype="0" fill="hold" grpId="0" nodeType="clickEffect">
                                  <p:stCondLst>
                                    <p:cond delay="0"/>
                                  </p:stCondLst>
                                  <p:childTnLst>
                                    <p:set>
                                      <p:cBhvr>
                                        <p:cTn id="174" dur="1" fill="hold">
                                          <p:stCondLst>
                                            <p:cond delay="0"/>
                                          </p:stCondLst>
                                        </p:cTn>
                                        <p:tgtEl>
                                          <p:spTgt spid="176154"/>
                                        </p:tgtEl>
                                        <p:attrNameLst>
                                          <p:attrName>style.visibility</p:attrName>
                                        </p:attrNameLst>
                                      </p:cBhvr>
                                      <p:to>
                                        <p:strVal val="visible"/>
                                      </p:to>
                                    </p:set>
                                    <p:anim calcmode="lin" valueType="num">
                                      <p:cBhvr>
                                        <p:cTn id="175" dur="500" decel="50000" fill="hold">
                                          <p:stCondLst>
                                            <p:cond delay="0"/>
                                          </p:stCondLst>
                                        </p:cTn>
                                        <p:tgtEl>
                                          <p:spTgt spid="176154"/>
                                        </p:tgtEl>
                                        <p:attrNameLst>
                                          <p:attrName>style.rotation</p:attrName>
                                        </p:attrNameLst>
                                      </p:cBhvr>
                                      <p:tavLst>
                                        <p:tav tm="0">
                                          <p:val>
                                            <p:fltVal val="-90"/>
                                          </p:val>
                                        </p:tav>
                                        <p:tav tm="100000">
                                          <p:val>
                                            <p:fltVal val="0"/>
                                          </p:val>
                                        </p:tav>
                                      </p:tavLst>
                                    </p:anim>
                                    <p:anim calcmode="lin" valueType="num">
                                      <p:cBhvr>
                                        <p:cTn id="176" dur="500" decel="50000" fill="hold">
                                          <p:stCondLst>
                                            <p:cond delay="0"/>
                                          </p:stCondLst>
                                        </p:cTn>
                                        <p:tgtEl>
                                          <p:spTgt spid="176154"/>
                                        </p:tgtEl>
                                        <p:attrNameLst>
                                          <p:attrName>ppt_w</p:attrName>
                                        </p:attrNameLst>
                                      </p:cBhvr>
                                      <p:tavLst>
                                        <p:tav tm="0">
                                          <p:val>
                                            <p:strVal val="#ppt_w"/>
                                          </p:val>
                                        </p:tav>
                                        <p:tav tm="100000">
                                          <p:val>
                                            <p:strVal val="#ppt_w*.05"/>
                                          </p:val>
                                        </p:tav>
                                      </p:tavLst>
                                    </p:anim>
                                    <p:anim calcmode="lin" valueType="num">
                                      <p:cBhvr>
                                        <p:cTn id="177" dur="500" accel="50000" fill="hold">
                                          <p:stCondLst>
                                            <p:cond delay="500"/>
                                          </p:stCondLst>
                                        </p:cTn>
                                        <p:tgtEl>
                                          <p:spTgt spid="176154"/>
                                        </p:tgtEl>
                                        <p:attrNameLst>
                                          <p:attrName>ppt_w</p:attrName>
                                        </p:attrNameLst>
                                      </p:cBhvr>
                                      <p:tavLst>
                                        <p:tav tm="0">
                                          <p:val>
                                            <p:strVal val="#ppt_w*.05"/>
                                          </p:val>
                                        </p:tav>
                                        <p:tav tm="100000">
                                          <p:val>
                                            <p:strVal val="#ppt_w"/>
                                          </p:val>
                                        </p:tav>
                                      </p:tavLst>
                                    </p:anim>
                                    <p:anim calcmode="lin" valueType="num">
                                      <p:cBhvr>
                                        <p:cTn id="178" dur="1000" fill="hold"/>
                                        <p:tgtEl>
                                          <p:spTgt spid="176154"/>
                                        </p:tgtEl>
                                        <p:attrNameLst>
                                          <p:attrName>ppt_h</p:attrName>
                                        </p:attrNameLst>
                                      </p:cBhvr>
                                      <p:tavLst>
                                        <p:tav tm="0">
                                          <p:val>
                                            <p:strVal val="#ppt_h"/>
                                          </p:val>
                                        </p:tav>
                                        <p:tav tm="100000">
                                          <p:val>
                                            <p:strVal val="#ppt_h"/>
                                          </p:val>
                                        </p:tav>
                                      </p:tavLst>
                                    </p:anim>
                                    <p:anim calcmode="lin" valueType="num">
                                      <p:cBhvr>
                                        <p:cTn id="179" dur="500" decel="50000" fill="hold">
                                          <p:stCondLst>
                                            <p:cond delay="0"/>
                                          </p:stCondLst>
                                        </p:cTn>
                                        <p:tgtEl>
                                          <p:spTgt spid="176154"/>
                                        </p:tgtEl>
                                        <p:attrNameLst>
                                          <p:attrName>ppt_x</p:attrName>
                                        </p:attrNameLst>
                                      </p:cBhvr>
                                      <p:tavLst>
                                        <p:tav tm="0">
                                          <p:val>
                                            <p:strVal val="#ppt_x+.4"/>
                                          </p:val>
                                        </p:tav>
                                        <p:tav tm="100000">
                                          <p:val>
                                            <p:strVal val="#ppt_x"/>
                                          </p:val>
                                        </p:tav>
                                      </p:tavLst>
                                    </p:anim>
                                    <p:anim calcmode="lin" valueType="num">
                                      <p:cBhvr>
                                        <p:cTn id="180" dur="500" decel="50000" fill="hold">
                                          <p:stCondLst>
                                            <p:cond delay="0"/>
                                          </p:stCondLst>
                                        </p:cTn>
                                        <p:tgtEl>
                                          <p:spTgt spid="176154"/>
                                        </p:tgtEl>
                                        <p:attrNameLst>
                                          <p:attrName>ppt_y</p:attrName>
                                        </p:attrNameLst>
                                      </p:cBhvr>
                                      <p:tavLst>
                                        <p:tav tm="0">
                                          <p:val>
                                            <p:strVal val="#ppt_y-.2"/>
                                          </p:val>
                                        </p:tav>
                                        <p:tav tm="100000">
                                          <p:val>
                                            <p:strVal val="#ppt_y+.1"/>
                                          </p:val>
                                        </p:tav>
                                      </p:tavLst>
                                    </p:anim>
                                    <p:anim calcmode="lin" valueType="num">
                                      <p:cBhvr>
                                        <p:cTn id="181" dur="500" accel="50000" fill="hold">
                                          <p:stCondLst>
                                            <p:cond delay="500"/>
                                          </p:stCondLst>
                                        </p:cTn>
                                        <p:tgtEl>
                                          <p:spTgt spid="176154"/>
                                        </p:tgtEl>
                                        <p:attrNameLst>
                                          <p:attrName>ppt_y</p:attrName>
                                        </p:attrNameLst>
                                      </p:cBhvr>
                                      <p:tavLst>
                                        <p:tav tm="0">
                                          <p:val>
                                            <p:strVal val="#ppt_y+.1"/>
                                          </p:val>
                                        </p:tav>
                                        <p:tav tm="100000">
                                          <p:val>
                                            <p:strVal val="#ppt_y"/>
                                          </p:val>
                                        </p:tav>
                                      </p:tavLst>
                                    </p:anim>
                                    <p:animEffect transition="in" filter="fade">
                                      <p:cBhvr>
                                        <p:cTn id="182" dur="1000" decel="50000">
                                          <p:stCondLst>
                                            <p:cond delay="0"/>
                                          </p:stCondLst>
                                        </p:cTn>
                                        <p:tgtEl>
                                          <p:spTgt spid="176154"/>
                                        </p:tgtEl>
                                      </p:cBhvr>
                                    </p:animEffect>
                                  </p:childTnLst>
                                </p:cTn>
                              </p:par>
                            </p:childTnLst>
                          </p:cTn>
                        </p:par>
                      </p:childTnLst>
                    </p:cTn>
                  </p:par>
                  <p:par>
                    <p:cTn id="183" fill="hold">
                      <p:stCondLst>
                        <p:cond delay="indefinite"/>
                      </p:stCondLst>
                      <p:childTnLst>
                        <p:par>
                          <p:cTn id="184" fill="hold">
                            <p:stCondLst>
                              <p:cond delay="0"/>
                            </p:stCondLst>
                            <p:childTnLst>
                              <p:par>
                                <p:cTn id="185" presetID="55" presetClass="entr" presetSubtype="0" fill="hold" grpId="0" nodeType="clickEffect">
                                  <p:stCondLst>
                                    <p:cond delay="0"/>
                                  </p:stCondLst>
                                  <p:childTnLst>
                                    <p:set>
                                      <p:cBhvr>
                                        <p:cTn id="186" dur="1" fill="hold">
                                          <p:stCondLst>
                                            <p:cond delay="0"/>
                                          </p:stCondLst>
                                        </p:cTn>
                                        <p:tgtEl>
                                          <p:spTgt spid="176146"/>
                                        </p:tgtEl>
                                        <p:attrNameLst>
                                          <p:attrName>style.visibility</p:attrName>
                                        </p:attrNameLst>
                                      </p:cBhvr>
                                      <p:to>
                                        <p:strVal val="visible"/>
                                      </p:to>
                                    </p:set>
                                    <p:anim calcmode="lin" valueType="num">
                                      <p:cBhvr>
                                        <p:cTn id="187" dur="1000" fill="hold"/>
                                        <p:tgtEl>
                                          <p:spTgt spid="176146"/>
                                        </p:tgtEl>
                                        <p:attrNameLst>
                                          <p:attrName>ppt_w</p:attrName>
                                        </p:attrNameLst>
                                      </p:cBhvr>
                                      <p:tavLst>
                                        <p:tav tm="0">
                                          <p:val>
                                            <p:strVal val="#ppt_w*0.70"/>
                                          </p:val>
                                        </p:tav>
                                        <p:tav tm="100000">
                                          <p:val>
                                            <p:strVal val="#ppt_w"/>
                                          </p:val>
                                        </p:tav>
                                      </p:tavLst>
                                    </p:anim>
                                    <p:anim calcmode="lin" valueType="num">
                                      <p:cBhvr>
                                        <p:cTn id="188" dur="1000" fill="hold"/>
                                        <p:tgtEl>
                                          <p:spTgt spid="176146"/>
                                        </p:tgtEl>
                                        <p:attrNameLst>
                                          <p:attrName>ppt_h</p:attrName>
                                        </p:attrNameLst>
                                      </p:cBhvr>
                                      <p:tavLst>
                                        <p:tav tm="0">
                                          <p:val>
                                            <p:strVal val="#ppt_h"/>
                                          </p:val>
                                        </p:tav>
                                        <p:tav tm="100000">
                                          <p:val>
                                            <p:strVal val="#ppt_h"/>
                                          </p:val>
                                        </p:tav>
                                      </p:tavLst>
                                    </p:anim>
                                    <p:animEffect transition="in" filter="fade">
                                      <p:cBhvr>
                                        <p:cTn id="189" dur="1000"/>
                                        <p:tgtEl>
                                          <p:spTgt spid="176146"/>
                                        </p:tgtEl>
                                      </p:cBhvr>
                                    </p:animEffect>
                                  </p:childTnLst>
                                </p:cTn>
                              </p:par>
                              <p:par>
                                <p:cTn id="190" presetID="25" presetClass="entr" presetSubtype="0" fill="hold" grpId="0" nodeType="withEffect">
                                  <p:stCondLst>
                                    <p:cond delay="0"/>
                                  </p:stCondLst>
                                  <p:childTnLst>
                                    <p:set>
                                      <p:cBhvr>
                                        <p:cTn id="191" dur="1" fill="hold">
                                          <p:stCondLst>
                                            <p:cond delay="0"/>
                                          </p:stCondLst>
                                        </p:cTn>
                                        <p:tgtEl>
                                          <p:spTgt spid="31"/>
                                        </p:tgtEl>
                                        <p:attrNameLst>
                                          <p:attrName>style.visibility</p:attrName>
                                        </p:attrNameLst>
                                      </p:cBhvr>
                                      <p:to>
                                        <p:strVal val="visible"/>
                                      </p:to>
                                    </p:set>
                                    <p:anim calcmode="lin" valueType="num">
                                      <p:cBhvr>
                                        <p:cTn id="192"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93"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94"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95" dur="1000" fill="hold"/>
                                        <p:tgtEl>
                                          <p:spTgt spid="31"/>
                                        </p:tgtEl>
                                        <p:attrNameLst>
                                          <p:attrName>ppt_h</p:attrName>
                                        </p:attrNameLst>
                                      </p:cBhvr>
                                      <p:tavLst>
                                        <p:tav tm="0">
                                          <p:val>
                                            <p:strVal val="#ppt_h"/>
                                          </p:val>
                                        </p:tav>
                                        <p:tav tm="100000">
                                          <p:val>
                                            <p:strVal val="#ppt_h"/>
                                          </p:val>
                                        </p:tav>
                                      </p:tavLst>
                                    </p:anim>
                                    <p:anim calcmode="lin" valueType="num">
                                      <p:cBhvr>
                                        <p:cTn id="196"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97"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98"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99" dur="1000" decel="50000">
                                          <p:stCondLst>
                                            <p:cond delay="0"/>
                                          </p:stCondLst>
                                        </p:cTn>
                                        <p:tgtEl>
                                          <p:spTgt spid="31"/>
                                        </p:tgtEl>
                                      </p:cBhvr>
                                    </p:animEffect>
                                  </p:childTnLst>
                                </p:cTn>
                              </p:par>
                              <p:par>
                                <p:cTn id="200" presetID="25" presetClass="entr" presetSubtype="0" fill="hold" grpId="0" nodeType="withEffect">
                                  <p:stCondLst>
                                    <p:cond delay="0"/>
                                  </p:stCondLst>
                                  <p:childTnLst>
                                    <p:set>
                                      <p:cBhvr>
                                        <p:cTn id="201" dur="1" fill="hold">
                                          <p:stCondLst>
                                            <p:cond delay="0"/>
                                          </p:stCondLst>
                                        </p:cTn>
                                        <p:tgtEl>
                                          <p:spTgt spid="32"/>
                                        </p:tgtEl>
                                        <p:attrNameLst>
                                          <p:attrName>style.visibility</p:attrName>
                                        </p:attrNameLst>
                                      </p:cBhvr>
                                      <p:to>
                                        <p:strVal val="visible"/>
                                      </p:to>
                                    </p:set>
                                    <p:anim calcmode="lin" valueType="num">
                                      <p:cBhvr>
                                        <p:cTn id="202"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203"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204"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205" dur="1000" fill="hold"/>
                                        <p:tgtEl>
                                          <p:spTgt spid="32"/>
                                        </p:tgtEl>
                                        <p:attrNameLst>
                                          <p:attrName>ppt_h</p:attrName>
                                        </p:attrNameLst>
                                      </p:cBhvr>
                                      <p:tavLst>
                                        <p:tav tm="0">
                                          <p:val>
                                            <p:strVal val="#ppt_h"/>
                                          </p:val>
                                        </p:tav>
                                        <p:tav tm="100000">
                                          <p:val>
                                            <p:strVal val="#ppt_h"/>
                                          </p:val>
                                        </p:tav>
                                      </p:tavLst>
                                    </p:anim>
                                    <p:anim calcmode="lin" valueType="num">
                                      <p:cBhvr>
                                        <p:cTn id="206"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207"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208"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209" dur="1000" decel="50000">
                                          <p:stCondLst>
                                            <p:cond delay="0"/>
                                          </p:stCondLst>
                                        </p:cTn>
                                        <p:tgtEl>
                                          <p:spTgt spid="32"/>
                                        </p:tgtEl>
                                      </p:cBhvr>
                                    </p:animEffect>
                                  </p:childTnLst>
                                </p:cTn>
                              </p:par>
                              <p:par>
                                <p:cTn id="210" presetID="25" presetClass="entr" presetSubtype="0" fill="hold" grpId="0" nodeType="withEffect">
                                  <p:stCondLst>
                                    <p:cond delay="0"/>
                                  </p:stCondLst>
                                  <p:childTnLst>
                                    <p:set>
                                      <p:cBhvr>
                                        <p:cTn id="211" dur="1" fill="hold">
                                          <p:stCondLst>
                                            <p:cond delay="0"/>
                                          </p:stCondLst>
                                        </p:cTn>
                                        <p:tgtEl>
                                          <p:spTgt spid="33"/>
                                        </p:tgtEl>
                                        <p:attrNameLst>
                                          <p:attrName>style.visibility</p:attrName>
                                        </p:attrNameLst>
                                      </p:cBhvr>
                                      <p:to>
                                        <p:strVal val="visible"/>
                                      </p:to>
                                    </p:set>
                                    <p:anim calcmode="lin" valueType="num">
                                      <p:cBhvr>
                                        <p:cTn id="212" dur="5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213" dur="5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214" dur="500" accel="50000" fill="hold">
                                          <p:stCondLst>
                                            <p:cond delay="500"/>
                                          </p:stCondLst>
                                        </p:cTn>
                                        <p:tgtEl>
                                          <p:spTgt spid="33"/>
                                        </p:tgtEl>
                                        <p:attrNameLst>
                                          <p:attrName>ppt_w</p:attrName>
                                        </p:attrNameLst>
                                      </p:cBhvr>
                                      <p:tavLst>
                                        <p:tav tm="0">
                                          <p:val>
                                            <p:strVal val="#ppt_w*.05"/>
                                          </p:val>
                                        </p:tav>
                                        <p:tav tm="100000">
                                          <p:val>
                                            <p:strVal val="#ppt_w"/>
                                          </p:val>
                                        </p:tav>
                                      </p:tavLst>
                                    </p:anim>
                                    <p:anim calcmode="lin" valueType="num">
                                      <p:cBhvr>
                                        <p:cTn id="215" dur="1000" fill="hold"/>
                                        <p:tgtEl>
                                          <p:spTgt spid="33"/>
                                        </p:tgtEl>
                                        <p:attrNameLst>
                                          <p:attrName>ppt_h</p:attrName>
                                        </p:attrNameLst>
                                      </p:cBhvr>
                                      <p:tavLst>
                                        <p:tav tm="0">
                                          <p:val>
                                            <p:strVal val="#ppt_h"/>
                                          </p:val>
                                        </p:tav>
                                        <p:tav tm="100000">
                                          <p:val>
                                            <p:strVal val="#ppt_h"/>
                                          </p:val>
                                        </p:tav>
                                      </p:tavLst>
                                    </p:anim>
                                    <p:anim calcmode="lin" valueType="num">
                                      <p:cBhvr>
                                        <p:cTn id="216" dur="5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217" dur="5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218" dur="500" accel="50000" fill="hold">
                                          <p:stCondLst>
                                            <p:cond delay="500"/>
                                          </p:stCondLst>
                                        </p:cTn>
                                        <p:tgtEl>
                                          <p:spTgt spid="33"/>
                                        </p:tgtEl>
                                        <p:attrNameLst>
                                          <p:attrName>ppt_y</p:attrName>
                                        </p:attrNameLst>
                                      </p:cBhvr>
                                      <p:tavLst>
                                        <p:tav tm="0">
                                          <p:val>
                                            <p:strVal val="#ppt_y+.1"/>
                                          </p:val>
                                        </p:tav>
                                        <p:tav tm="100000">
                                          <p:val>
                                            <p:strVal val="#ppt_y"/>
                                          </p:val>
                                        </p:tav>
                                      </p:tavLst>
                                    </p:anim>
                                    <p:animEffect transition="in" filter="fade">
                                      <p:cBhvr>
                                        <p:cTn id="219" dur="1000" decel="50000">
                                          <p:stCondLst>
                                            <p:cond delay="0"/>
                                          </p:stCondLst>
                                        </p:cTn>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8" grpId="0" animBg="1"/>
      <p:bldP spid="176139" grpId="0" animBg="1"/>
      <p:bldP spid="176140" grpId="0" animBg="1"/>
      <p:bldP spid="176141" grpId="0" animBg="1"/>
      <p:bldP spid="176142" grpId="0" animBg="1"/>
      <p:bldP spid="176144" grpId="0" animBg="1"/>
      <p:bldP spid="176145" grpId="0" animBg="1"/>
      <p:bldP spid="176146" grpId="0" animBg="1"/>
      <p:bldP spid="176147" grpId="0" animBg="1"/>
      <p:bldP spid="176148" grpId="0" animBg="1"/>
      <p:bldP spid="176149" grpId="0" animBg="1"/>
      <p:bldP spid="176150" grpId="0" animBg="1"/>
      <p:bldP spid="176151" grpId="0" animBg="1"/>
      <p:bldP spid="176152" grpId="0" animBg="1"/>
      <p:bldP spid="176153" grpId="0" animBg="1"/>
      <p:bldP spid="176154" grpId="0" animBg="1"/>
      <p:bldP spid="176155" grpId="0" animBg="1"/>
      <p:bldP spid="176156" grpId="0" animBg="1"/>
      <p:bldP spid="31" grpId="0" animBg="1"/>
      <p:bldP spid="32" grpId="0" animBg="1"/>
      <p:bldP spid="3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Oval 2"/>
          <p:cNvSpPr>
            <a:spLocks noChangeArrowheads="1"/>
          </p:cNvSpPr>
          <p:nvPr/>
        </p:nvSpPr>
        <p:spPr bwMode="auto">
          <a:xfrm>
            <a:off x="3505200" y="4343400"/>
            <a:ext cx="2133600" cy="533400"/>
          </a:xfrm>
          <a:prstGeom prst="ellipse">
            <a:avLst/>
          </a:prstGeom>
          <a:noFill/>
          <a:ln w="9525">
            <a:solidFill>
              <a:schemeClr val="tx1"/>
            </a:solidFill>
            <a:round/>
            <a:headEnd/>
            <a:tailEnd/>
          </a:ln>
        </p:spPr>
        <p:txBody>
          <a:bodyPr wrap="none" anchor="ctr"/>
          <a:lstStyle/>
          <a:p>
            <a:endParaRPr lang="en-US"/>
          </a:p>
        </p:txBody>
      </p:sp>
      <p:sp>
        <p:nvSpPr>
          <p:cNvPr id="48131" name="Oval 3"/>
          <p:cNvSpPr>
            <a:spLocks noChangeArrowheads="1"/>
          </p:cNvSpPr>
          <p:nvPr/>
        </p:nvSpPr>
        <p:spPr bwMode="auto">
          <a:xfrm>
            <a:off x="4419600" y="2590800"/>
            <a:ext cx="2438400" cy="457200"/>
          </a:xfrm>
          <a:prstGeom prst="ellipse">
            <a:avLst/>
          </a:prstGeom>
          <a:noFill/>
          <a:ln w="9525">
            <a:solidFill>
              <a:schemeClr val="tx1"/>
            </a:solidFill>
            <a:round/>
            <a:headEnd/>
            <a:tailEnd/>
          </a:ln>
        </p:spPr>
        <p:txBody>
          <a:bodyPr wrap="none" anchor="ctr"/>
          <a:lstStyle/>
          <a:p>
            <a:endParaRPr lang="en-US"/>
          </a:p>
        </p:txBody>
      </p:sp>
      <p:sp>
        <p:nvSpPr>
          <p:cNvPr id="48132" name="Rectangle 4"/>
          <p:cNvSpPr>
            <a:spLocks noGrp="1" noChangeArrowheads="1"/>
          </p:cNvSpPr>
          <p:nvPr>
            <p:ph type="title"/>
          </p:nvPr>
        </p:nvSpPr>
        <p:spPr>
          <a:xfrm>
            <a:off x="0" y="304800"/>
            <a:ext cx="9144000" cy="1143000"/>
          </a:xfrm>
          <a:noFill/>
        </p:spPr>
        <p:txBody>
          <a:bodyPr/>
          <a:lstStyle/>
          <a:p>
            <a:pPr eaLnBrk="1" hangingPunct="1"/>
            <a:r>
              <a:rPr lang="en-US" dirty="0" smtClean="0"/>
              <a:t>Getting Started - Writing from a Prompt </a:t>
            </a:r>
          </a:p>
        </p:txBody>
      </p:sp>
      <p:sp>
        <p:nvSpPr>
          <p:cNvPr id="48133" name="Text Box 5"/>
          <p:cNvSpPr txBox="1">
            <a:spLocks noChangeArrowheads="1"/>
          </p:cNvSpPr>
          <p:nvPr/>
        </p:nvSpPr>
        <p:spPr bwMode="auto">
          <a:xfrm>
            <a:off x="3962400" y="1538288"/>
            <a:ext cx="641350" cy="366712"/>
          </a:xfrm>
          <a:prstGeom prst="rect">
            <a:avLst/>
          </a:prstGeom>
          <a:noFill/>
          <a:ln w="9525">
            <a:noFill/>
            <a:miter lim="800000"/>
            <a:headEnd/>
            <a:tailEnd/>
          </a:ln>
        </p:spPr>
        <p:txBody>
          <a:bodyPr wrap="none">
            <a:spAutoFit/>
          </a:bodyPr>
          <a:lstStyle/>
          <a:p>
            <a:r>
              <a:rPr lang="en-US"/>
              <a:t>topic</a:t>
            </a:r>
          </a:p>
        </p:txBody>
      </p:sp>
      <p:sp>
        <p:nvSpPr>
          <p:cNvPr id="48134" name="Text Box 6"/>
          <p:cNvSpPr txBox="1">
            <a:spLocks noChangeArrowheads="1"/>
          </p:cNvSpPr>
          <p:nvPr/>
        </p:nvSpPr>
        <p:spPr bwMode="auto">
          <a:xfrm>
            <a:off x="3790950" y="6248400"/>
            <a:ext cx="2533650" cy="366713"/>
          </a:xfrm>
          <a:prstGeom prst="rect">
            <a:avLst/>
          </a:prstGeom>
          <a:noFill/>
          <a:ln w="9525">
            <a:noFill/>
            <a:miter lim="800000"/>
            <a:headEnd/>
            <a:tailEnd/>
          </a:ln>
        </p:spPr>
        <p:txBody>
          <a:bodyPr wrap="none">
            <a:spAutoFit/>
          </a:bodyPr>
          <a:lstStyle/>
          <a:p>
            <a:r>
              <a:rPr lang="en-US"/>
              <a:t>what you will write about</a:t>
            </a:r>
          </a:p>
        </p:txBody>
      </p:sp>
      <p:sp>
        <p:nvSpPr>
          <p:cNvPr id="48135" name="Rectangle 9"/>
          <p:cNvSpPr>
            <a:spLocks noGrp="1" noChangeArrowheads="1"/>
          </p:cNvSpPr>
          <p:nvPr>
            <p:ph type="body" idx="1"/>
          </p:nvPr>
        </p:nvSpPr>
        <p:spPr>
          <a:xfrm>
            <a:off x="304800" y="2133600"/>
            <a:ext cx="8534400" cy="3992562"/>
          </a:xfrm>
          <a:noFill/>
        </p:spPr>
        <p:txBody>
          <a:bodyPr/>
          <a:lstStyle/>
          <a:p>
            <a:pPr eaLnBrk="1" hangingPunct="1">
              <a:buFont typeface="Wingdings" pitchFamily="2" charset="2"/>
              <a:buNone/>
            </a:pPr>
            <a:r>
              <a:rPr lang="en-US" dirty="0" smtClean="0"/>
              <a:t>      Your history teacher has requested that the entire class share some ideas for two field trips for the semester. The first trip will be at the beginning of the semester and the second will be at the end of the semester. Both field trips must be no more than an hour away from school.  Write a letter to your teacher explaining your ideas for the field trips.  </a:t>
            </a:r>
          </a:p>
        </p:txBody>
      </p:sp>
      <p:sp>
        <p:nvSpPr>
          <p:cNvPr id="48136" name="Line 10"/>
          <p:cNvSpPr>
            <a:spLocks noChangeShapeType="1"/>
          </p:cNvSpPr>
          <p:nvPr/>
        </p:nvSpPr>
        <p:spPr bwMode="auto">
          <a:xfrm flipH="1" flipV="1">
            <a:off x="4495800" y="1752600"/>
            <a:ext cx="1295400" cy="914400"/>
          </a:xfrm>
          <a:prstGeom prst="line">
            <a:avLst/>
          </a:prstGeom>
          <a:noFill/>
          <a:ln w="9525">
            <a:solidFill>
              <a:schemeClr val="tx1"/>
            </a:solidFill>
            <a:round/>
            <a:headEnd/>
            <a:tailEnd type="triangle" w="med" len="med"/>
          </a:ln>
        </p:spPr>
        <p:txBody>
          <a:bodyPr/>
          <a:lstStyle/>
          <a:p>
            <a:endParaRPr lang="en-US"/>
          </a:p>
        </p:txBody>
      </p:sp>
      <p:sp>
        <p:nvSpPr>
          <p:cNvPr id="48137" name="Line 11"/>
          <p:cNvSpPr>
            <a:spLocks noChangeShapeType="1"/>
          </p:cNvSpPr>
          <p:nvPr/>
        </p:nvSpPr>
        <p:spPr bwMode="auto">
          <a:xfrm flipH="1" flipV="1">
            <a:off x="2743200" y="4343400"/>
            <a:ext cx="2087563" cy="1981200"/>
          </a:xfrm>
          <a:prstGeom prst="line">
            <a:avLst/>
          </a:prstGeom>
          <a:noFill/>
          <a:ln w="9525">
            <a:solidFill>
              <a:schemeClr val="tx1"/>
            </a:solidFill>
            <a:round/>
            <a:headEnd/>
            <a:tailEnd type="triangle" w="med" len="med"/>
          </a:ln>
        </p:spPr>
        <p:txBody>
          <a:bodyPr/>
          <a:lstStyle/>
          <a:p>
            <a:endParaRPr lang="en-US"/>
          </a:p>
        </p:txBody>
      </p:sp>
      <p:sp>
        <p:nvSpPr>
          <p:cNvPr id="48138" name="Text Box 12"/>
          <p:cNvSpPr txBox="1">
            <a:spLocks noChangeArrowheads="1"/>
          </p:cNvSpPr>
          <p:nvPr/>
        </p:nvSpPr>
        <p:spPr bwMode="auto">
          <a:xfrm>
            <a:off x="152400" y="6186488"/>
            <a:ext cx="1612900" cy="366712"/>
          </a:xfrm>
          <a:prstGeom prst="rect">
            <a:avLst/>
          </a:prstGeom>
          <a:noFill/>
          <a:ln w="9525">
            <a:noFill/>
            <a:miter lim="800000"/>
            <a:headEnd/>
            <a:tailEnd/>
          </a:ln>
        </p:spPr>
        <p:txBody>
          <a:bodyPr wrap="none">
            <a:spAutoFit/>
          </a:bodyPr>
          <a:lstStyle/>
          <a:p>
            <a:r>
              <a:rPr lang="en-US"/>
              <a:t>expository verb</a:t>
            </a:r>
          </a:p>
        </p:txBody>
      </p:sp>
      <p:sp>
        <p:nvSpPr>
          <p:cNvPr id="48139" name="Line 13"/>
          <p:cNvSpPr>
            <a:spLocks noChangeShapeType="1"/>
          </p:cNvSpPr>
          <p:nvPr/>
        </p:nvSpPr>
        <p:spPr bwMode="auto">
          <a:xfrm flipV="1">
            <a:off x="1295400" y="4724400"/>
            <a:ext cx="2971800" cy="1524000"/>
          </a:xfrm>
          <a:prstGeom prst="line">
            <a:avLst/>
          </a:prstGeom>
          <a:noFill/>
          <a:ln w="9525">
            <a:solidFill>
              <a:schemeClr val="tx1"/>
            </a:solidFill>
            <a:round/>
            <a:headEnd/>
            <a:tailEnd type="triangle" w="med" len="med"/>
          </a:ln>
        </p:spPr>
        <p:txBody>
          <a:bodyPr/>
          <a:lstStyle/>
          <a:p>
            <a:endParaRPr lang="en-US"/>
          </a:p>
        </p:txBody>
      </p:sp>
      <p:sp>
        <p:nvSpPr>
          <p:cNvPr id="48140" name="Oval 3"/>
          <p:cNvSpPr>
            <a:spLocks noChangeArrowheads="1"/>
          </p:cNvSpPr>
          <p:nvPr/>
        </p:nvSpPr>
        <p:spPr bwMode="auto">
          <a:xfrm>
            <a:off x="1981200" y="3886200"/>
            <a:ext cx="4114800" cy="533400"/>
          </a:xfrm>
          <a:prstGeom prst="ellips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CC768313-4CA8-41BE-803C-F772E206C402}" type="slidenum">
              <a:rPr lang="en-US" smtClean="0">
                <a:solidFill>
                  <a:schemeClr val="tx2"/>
                </a:solidFill>
                <a:latin typeface="Arial" pitchFamily="34" charset="0"/>
                <a:ea typeface="+mn-ea"/>
                <a:cs typeface="+mn-cs"/>
              </a:rPr>
              <a:pPr algn="r">
                <a:defRPr/>
              </a:pPr>
              <a:t>64</a:t>
            </a:fld>
            <a:endParaRPr lang="en-US" smtClean="0">
              <a:solidFill>
                <a:schemeClr val="tx2"/>
              </a:solidFill>
              <a:latin typeface="Arial" pitchFamily="34" charset="0"/>
              <a:ea typeface="+mn-ea"/>
              <a:cs typeface="+mn-cs"/>
            </a:endParaRPr>
          </a:p>
        </p:txBody>
      </p:sp>
      <p:sp>
        <p:nvSpPr>
          <p:cNvPr id="49155" name="Line 2"/>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49156" name="Oval 3"/>
          <p:cNvSpPr>
            <a:spLocks noChangeArrowheads="1"/>
          </p:cNvSpPr>
          <p:nvPr/>
        </p:nvSpPr>
        <p:spPr bwMode="auto">
          <a:xfrm>
            <a:off x="3048000" y="3124200"/>
            <a:ext cx="2971800" cy="685800"/>
          </a:xfrm>
          <a:prstGeom prst="ellipse">
            <a:avLst/>
          </a:prstGeom>
          <a:solidFill>
            <a:schemeClr val="bg1"/>
          </a:solidFill>
          <a:ln w="38100">
            <a:solidFill>
              <a:schemeClr val="tx1"/>
            </a:solidFill>
            <a:round/>
            <a:headEnd/>
            <a:tailEnd/>
          </a:ln>
        </p:spPr>
        <p:txBody>
          <a:bodyPr wrap="none" anchor="ctr"/>
          <a:lstStyle/>
          <a:p>
            <a:pPr algn="ctr"/>
            <a:r>
              <a:rPr lang="en-US" sz="2400" b="1"/>
              <a:t>Our Field trip</a:t>
            </a:r>
            <a:endParaRPr lang="en-US" sz="2400" b="1">
              <a:solidFill>
                <a:srgbClr val="FF0000"/>
              </a:solidFill>
            </a:endParaRPr>
          </a:p>
        </p:txBody>
      </p:sp>
      <p:sp>
        <p:nvSpPr>
          <p:cNvPr id="781316" name="Line 4"/>
          <p:cNvSpPr>
            <a:spLocks noChangeShapeType="1"/>
          </p:cNvSpPr>
          <p:nvPr/>
        </p:nvSpPr>
        <p:spPr bwMode="auto">
          <a:xfrm flipV="1">
            <a:off x="5489575" y="2743200"/>
            <a:ext cx="838200" cy="457200"/>
          </a:xfrm>
          <a:prstGeom prst="line">
            <a:avLst/>
          </a:prstGeom>
          <a:noFill/>
          <a:ln w="9525">
            <a:solidFill>
              <a:schemeClr val="tx1"/>
            </a:solidFill>
            <a:round/>
            <a:headEnd/>
            <a:tailEnd/>
          </a:ln>
        </p:spPr>
        <p:txBody>
          <a:bodyPr/>
          <a:lstStyle/>
          <a:p>
            <a:endParaRPr lang="en-US"/>
          </a:p>
        </p:txBody>
      </p:sp>
      <p:sp>
        <p:nvSpPr>
          <p:cNvPr id="781317" name="Text Box 5"/>
          <p:cNvSpPr txBox="1">
            <a:spLocks noChangeArrowheads="1"/>
          </p:cNvSpPr>
          <p:nvPr/>
        </p:nvSpPr>
        <p:spPr bwMode="auto">
          <a:xfrm>
            <a:off x="6078538" y="2328863"/>
            <a:ext cx="1955800" cy="457200"/>
          </a:xfrm>
          <a:prstGeom prst="rect">
            <a:avLst/>
          </a:prstGeom>
          <a:noFill/>
          <a:ln w="9525">
            <a:noFill/>
            <a:miter lim="800000"/>
            <a:headEnd/>
            <a:tailEnd/>
          </a:ln>
        </p:spPr>
        <p:txBody>
          <a:bodyPr wrap="none">
            <a:spAutoFit/>
          </a:bodyPr>
          <a:lstStyle/>
          <a:p>
            <a:r>
              <a:rPr lang="en-US" sz="2400" b="1"/>
              <a:t>Ride on a bus</a:t>
            </a:r>
          </a:p>
        </p:txBody>
      </p:sp>
      <p:sp>
        <p:nvSpPr>
          <p:cNvPr id="781318" name="Line 6"/>
          <p:cNvSpPr>
            <a:spLocks noChangeShapeType="1"/>
          </p:cNvSpPr>
          <p:nvPr/>
        </p:nvSpPr>
        <p:spPr bwMode="auto">
          <a:xfrm>
            <a:off x="5562600" y="3733800"/>
            <a:ext cx="685800" cy="838200"/>
          </a:xfrm>
          <a:prstGeom prst="line">
            <a:avLst/>
          </a:prstGeom>
          <a:noFill/>
          <a:ln w="9525">
            <a:solidFill>
              <a:schemeClr val="tx1"/>
            </a:solidFill>
            <a:round/>
            <a:headEnd/>
            <a:tailEnd/>
          </a:ln>
        </p:spPr>
        <p:txBody>
          <a:bodyPr/>
          <a:lstStyle/>
          <a:p>
            <a:endParaRPr lang="en-US"/>
          </a:p>
        </p:txBody>
      </p:sp>
      <p:sp>
        <p:nvSpPr>
          <p:cNvPr id="781319" name="Text Box 7"/>
          <p:cNvSpPr txBox="1">
            <a:spLocks noChangeArrowheads="1"/>
          </p:cNvSpPr>
          <p:nvPr/>
        </p:nvSpPr>
        <p:spPr bwMode="auto">
          <a:xfrm>
            <a:off x="5980113" y="4572000"/>
            <a:ext cx="2790825" cy="457200"/>
          </a:xfrm>
          <a:prstGeom prst="rect">
            <a:avLst/>
          </a:prstGeom>
          <a:noFill/>
          <a:ln w="9525">
            <a:noFill/>
            <a:miter lim="800000"/>
            <a:headEnd/>
            <a:tailEnd/>
          </a:ln>
        </p:spPr>
        <p:txBody>
          <a:bodyPr wrap="none">
            <a:spAutoFit/>
          </a:bodyPr>
          <a:lstStyle/>
          <a:p>
            <a:r>
              <a:rPr lang="en-US" sz="2400" b="1"/>
              <a:t>Molly Brown House</a:t>
            </a:r>
          </a:p>
        </p:txBody>
      </p:sp>
      <p:sp>
        <p:nvSpPr>
          <p:cNvPr id="781320" name="Line 8"/>
          <p:cNvSpPr>
            <a:spLocks noChangeShapeType="1"/>
          </p:cNvSpPr>
          <p:nvPr/>
        </p:nvSpPr>
        <p:spPr bwMode="auto">
          <a:xfrm flipH="1">
            <a:off x="1752600" y="3505200"/>
            <a:ext cx="1295400" cy="304800"/>
          </a:xfrm>
          <a:prstGeom prst="line">
            <a:avLst/>
          </a:prstGeom>
          <a:noFill/>
          <a:ln w="9525">
            <a:solidFill>
              <a:schemeClr val="tx1"/>
            </a:solidFill>
            <a:round/>
            <a:headEnd/>
            <a:tailEnd/>
          </a:ln>
        </p:spPr>
        <p:txBody>
          <a:bodyPr/>
          <a:lstStyle/>
          <a:p>
            <a:endParaRPr lang="en-US"/>
          </a:p>
        </p:txBody>
      </p:sp>
      <p:sp>
        <p:nvSpPr>
          <p:cNvPr id="781321" name="Text Box 9"/>
          <p:cNvSpPr txBox="1">
            <a:spLocks noChangeArrowheads="1"/>
          </p:cNvSpPr>
          <p:nvPr/>
        </p:nvSpPr>
        <p:spPr bwMode="auto">
          <a:xfrm>
            <a:off x="304800" y="3581400"/>
            <a:ext cx="1676400" cy="830263"/>
          </a:xfrm>
          <a:prstGeom prst="rect">
            <a:avLst/>
          </a:prstGeom>
          <a:noFill/>
          <a:ln w="9525">
            <a:noFill/>
            <a:miter lim="800000"/>
            <a:headEnd/>
            <a:tailEnd/>
          </a:ln>
        </p:spPr>
        <p:txBody>
          <a:bodyPr>
            <a:spAutoFit/>
          </a:bodyPr>
          <a:lstStyle/>
          <a:p>
            <a:r>
              <a:rPr lang="en-US" sz="2400" b="1"/>
              <a:t>      First with toilets</a:t>
            </a:r>
          </a:p>
        </p:txBody>
      </p:sp>
      <p:sp>
        <p:nvSpPr>
          <p:cNvPr id="781322" name="Line 10"/>
          <p:cNvSpPr>
            <a:spLocks noChangeShapeType="1"/>
          </p:cNvSpPr>
          <p:nvPr/>
        </p:nvSpPr>
        <p:spPr bwMode="auto">
          <a:xfrm flipH="1" flipV="1">
            <a:off x="3432175" y="2514600"/>
            <a:ext cx="762000" cy="609600"/>
          </a:xfrm>
          <a:prstGeom prst="line">
            <a:avLst/>
          </a:prstGeom>
          <a:noFill/>
          <a:ln w="9525">
            <a:solidFill>
              <a:schemeClr val="tx1"/>
            </a:solidFill>
            <a:round/>
            <a:headEnd/>
            <a:tailEnd/>
          </a:ln>
        </p:spPr>
        <p:txBody>
          <a:bodyPr/>
          <a:lstStyle/>
          <a:p>
            <a:endParaRPr lang="en-US"/>
          </a:p>
        </p:txBody>
      </p:sp>
      <p:sp>
        <p:nvSpPr>
          <p:cNvPr id="781323" name="Text Box 11"/>
          <p:cNvSpPr txBox="1">
            <a:spLocks noChangeArrowheads="1"/>
          </p:cNvSpPr>
          <p:nvPr/>
        </p:nvSpPr>
        <p:spPr bwMode="auto">
          <a:xfrm>
            <a:off x="2362200" y="2057400"/>
            <a:ext cx="2073275" cy="457200"/>
          </a:xfrm>
          <a:prstGeom prst="rect">
            <a:avLst/>
          </a:prstGeom>
          <a:noFill/>
          <a:ln w="9525">
            <a:noFill/>
            <a:miter lim="800000"/>
            <a:headEnd/>
            <a:tailEnd/>
          </a:ln>
        </p:spPr>
        <p:txBody>
          <a:bodyPr wrap="none">
            <a:spAutoFit/>
          </a:bodyPr>
          <a:lstStyle/>
          <a:p>
            <a:r>
              <a:rPr lang="en-US" sz="2400" b="1"/>
              <a:t>Armed guards</a:t>
            </a:r>
          </a:p>
        </p:txBody>
      </p:sp>
      <p:sp>
        <p:nvSpPr>
          <p:cNvPr id="781324" name="Line 12"/>
          <p:cNvSpPr>
            <a:spLocks noChangeShapeType="1"/>
          </p:cNvSpPr>
          <p:nvPr/>
        </p:nvSpPr>
        <p:spPr bwMode="auto">
          <a:xfrm flipH="1">
            <a:off x="2514600" y="3733800"/>
            <a:ext cx="841375" cy="1066800"/>
          </a:xfrm>
          <a:prstGeom prst="line">
            <a:avLst/>
          </a:prstGeom>
          <a:noFill/>
          <a:ln w="9525">
            <a:solidFill>
              <a:schemeClr val="tx1"/>
            </a:solidFill>
            <a:round/>
            <a:headEnd/>
            <a:tailEnd/>
          </a:ln>
        </p:spPr>
        <p:txBody>
          <a:bodyPr/>
          <a:lstStyle/>
          <a:p>
            <a:endParaRPr lang="en-US"/>
          </a:p>
        </p:txBody>
      </p:sp>
      <p:sp>
        <p:nvSpPr>
          <p:cNvPr id="781325" name="Text Box 13"/>
          <p:cNvSpPr txBox="1">
            <a:spLocks noChangeArrowheads="1"/>
          </p:cNvSpPr>
          <p:nvPr/>
        </p:nvSpPr>
        <p:spPr bwMode="auto">
          <a:xfrm>
            <a:off x="660400" y="4800600"/>
            <a:ext cx="2820988" cy="457200"/>
          </a:xfrm>
          <a:prstGeom prst="rect">
            <a:avLst/>
          </a:prstGeom>
          <a:noFill/>
          <a:ln w="9525">
            <a:noFill/>
            <a:miter lim="800000"/>
            <a:headEnd/>
            <a:tailEnd/>
          </a:ln>
        </p:spPr>
        <p:txBody>
          <a:bodyPr wrap="none">
            <a:spAutoFit/>
          </a:bodyPr>
          <a:lstStyle/>
          <a:p>
            <a:r>
              <a:rPr lang="en-US" sz="2400" b="1"/>
              <a:t>First with electricity</a:t>
            </a:r>
          </a:p>
        </p:txBody>
      </p:sp>
      <p:sp>
        <p:nvSpPr>
          <p:cNvPr id="781326" name="Line 14"/>
          <p:cNvSpPr>
            <a:spLocks noChangeShapeType="1"/>
          </p:cNvSpPr>
          <p:nvPr/>
        </p:nvSpPr>
        <p:spPr bwMode="auto">
          <a:xfrm>
            <a:off x="4419600" y="3886200"/>
            <a:ext cx="76200" cy="1752600"/>
          </a:xfrm>
          <a:prstGeom prst="line">
            <a:avLst/>
          </a:prstGeom>
          <a:noFill/>
          <a:ln w="9525">
            <a:solidFill>
              <a:schemeClr val="tx1"/>
            </a:solidFill>
            <a:round/>
            <a:headEnd/>
            <a:tailEnd/>
          </a:ln>
        </p:spPr>
        <p:txBody>
          <a:bodyPr/>
          <a:lstStyle/>
          <a:p>
            <a:endParaRPr lang="en-US"/>
          </a:p>
        </p:txBody>
      </p:sp>
      <p:sp>
        <p:nvSpPr>
          <p:cNvPr id="781327" name="Text Box 15"/>
          <p:cNvSpPr txBox="1">
            <a:spLocks noChangeArrowheads="1"/>
          </p:cNvSpPr>
          <p:nvPr/>
        </p:nvSpPr>
        <p:spPr bwMode="auto">
          <a:xfrm>
            <a:off x="2743200" y="5638800"/>
            <a:ext cx="4114800" cy="457200"/>
          </a:xfrm>
          <a:prstGeom prst="rect">
            <a:avLst/>
          </a:prstGeom>
          <a:noFill/>
          <a:ln w="9525">
            <a:noFill/>
            <a:miter lim="800000"/>
            <a:headEnd/>
            <a:tailEnd/>
          </a:ln>
        </p:spPr>
        <p:txBody>
          <a:bodyPr>
            <a:spAutoFit/>
          </a:bodyPr>
          <a:lstStyle/>
          <a:p>
            <a:r>
              <a:rPr lang="en-US" sz="2400" b="1"/>
              <a:t>Fireplace for burning money</a:t>
            </a:r>
          </a:p>
        </p:txBody>
      </p:sp>
      <p:sp>
        <p:nvSpPr>
          <p:cNvPr id="781328" name="Line 16"/>
          <p:cNvSpPr>
            <a:spLocks noChangeShapeType="1"/>
          </p:cNvSpPr>
          <p:nvPr/>
        </p:nvSpPr>
        <p:spPr bwMode="auto">
          <a:xfrm>
            <a:off x="6019800" y="3505200"/>
            <a:ext cx="914400" cy="304800"/>
          </a:xfrm>
          <a:prstGeom prst="line">
            <a:avLst/>
          </a:prstGeom>
          <a:noFill/>
          <a:ln w="9525">
            <a:solidFill>
              <a:schemeClr val="tx1"/>
            </a:solidFill>
            <a:round/>
            <a:headEnd/>
            <a:tailEnd/>
          </a:ln>
        </p:spPr>
        <p:txBody>
          <a:bodyPr/>
          <a:lstStyle/>
          <a:p>
            <a:endParaRPr lang="en-US"/>
          </a:p>
        </p:txBody>
      </p:sp>
      <p:sp>
        <p:nvSpPr>
          <p:cNvPr id="781329" name="Text Box 17"/>
          <p:cNvSpPr txBox="1">
            <a:spLocks noChangeArrowheads="1"/>
          </p:cNvSpPr>
          <p:nvPr/>
        </p:nvSpPr>
        <p:spPr bwMode="auto">
          <a:xfrm>
            <a:off x="6934200" y="3810000"/>
            <a:ext cx="2209800" cy="457200"/>
          </a:xfrm>
          <a:prstGeom prst="rect">
            <a:avLst/>
          </a:prstGeom>
          <a:noFill/>
          <a:ln w="9525">
            <a:noFill/>
            <a:miter lim="800000"/>
            <a:headEnd/>
            <a:tailEnd/>
          </a:ln>
        </p:spPr>
        <p:txBody>
          <a:bodyPr>
            <a:spAutoFit/>
          </a:bodyPr>
          <a:lstStyle/>
          <a:p>
            <a:r>
              <a:rPr lang="en-US" sz="2400" b="1"/>
              <a:t>Money samples</a:t>
            </a:r>
          </a:p>
        </p:txBody>
      </p:sp>
      <p:sp>
        <p:nvSpPr>
          <p:cNvPr id="49171" name="Text Box 18"/>
          <p:cNvSpPr txBox="1">
            <a:spLocks noChangeArrowheads="1"/>
          </p:cNvSpPr>
          <p:nvPr/>
        </p:nvSpPr>
        <p:spPr bwMode="auto">
          <a:xfrm rot="-321663">
            <a:off x="2909888" y="687388"/>
            <a:ext cx="3238500" cy="793750"/>
          </a:xfrm>
          <a:prstGeom prst="rect">
            <a:avLst/>
          </a:prstGeom>
          <a:solidFill>
            <a:srgbClr val="FFCC00"/>
          </a:solidFill>
          <a:ln w="31750" algn="ctr">
            <a:solidFill>
              <a:srgbClr val="FF0000"/>
            </a:solidFill>
            <a:miter lim="800000"/>
            <a:headEnd/>
            <a:tailEnd/>
          </a:ln>
        </p:spPr>
        <p:txBody>
          <a:bodyPr wrap="none">
            <a:spAutoFit/>
          </a:bodyPr>
          <a:lstStyle/>
          <a:p>
            <a:pPr algn="ctr"/>
            <a:r>
              <a:rPr lang="en-US" sz="4400"/>
              <a:t>One Example</a:t>
            </a:r>
          </a:p>
        </p:txBody>
      </p:sp>
      <p:sp>
        <p:nvSpPr>
          <p:cNvPr id="49172" name="Text Box 19"/>
          <p:cNvSpPr txBox="1">
            <a:spLocks noChangeArrowheads="1"/>
          </p:cNvSpPr>
          <p:nvPr/>
        </p:nvSpPr>
        <p:spPr bwMode="auto">
          <a:xfrm>
            <a:off x="4648200" y="1752600"/>
            <a:ext cx="2362200" cy="244475"/>
          </a:xfrm>
          <a:prstGeom prst="rect">
            <a:avLst/>
          </a:prstGeom>
          <a:noFill/>
          <a:ln w="9525" algn="ctr">
            <a:noFill/>
            <a:miter lim="800000"/>
            <a:headEnd/>
            <a:tailEnd/>
          </a:ln>
        </p:spPr>
        <p:txBody>
          <a:bodyPr>
            <a:spAutoFit/>
          </a:bodyPr>
          <a:lstStyle/>
          <a:p>
            <a:pPr>
              <a:spcBef>
                <a:spcPct val="50000"/>
              </a:spcBef>
            </a:pPr>
            <a:endParaRPr lang="en-US" sz="1000" i="1"/>
          </a:p>
        </p:txBody>
      </p:sp>
      <p:sp>
        <p:nvSpPr>
          <p:cNvPr id="49173" name="Text Box 20"/>
          <p:cNvSpPr txBox="1">
            <a:spLocks noChangeArrowheads="1"/>
          </p:cNvSpPr>
          <p:nvPr/>
        </p:nvSpPr>
        <p:spPr bwMode="auto">
          <a:xfrm>
            <a:off x="4495800" y="1676400"/>
            <a:ext cx="3733800" cy="457200"/>
          </a:xfrm>
          <a:prstGeom prst="rect">
            <a:avLst/>
          </a:prstGeom>
          <a:noFill/>
          <a:ln w="9525" algn="ctr">
            <a:noFill/>
            <a:miter lim="800000"/>
            <a:headEnd/>
            <a:tailEnd/>
          </a:ln>
        </p:spPr>
        <p:txBody>
          <a:bodyPr>
            <a:spAutoFit/>
          </a:bodyPr>
          <a:lstStyle/>
          <a:p>
            <a:pPr>
              <a:spcBef>
                <a:spcPct val="50000"/>
              </a:spcBef>
            </a:pPr>
            <a:r>
              <a:rPr lang="en-US" sz="2400" b="1"/>
              <a:t>     Denver Mint</a:t>
            </a:r>
          </a:p>
        </p:txBody>
      </p:sp>
      <p:sp>
        <p:nvSpPr>
          <p:cNvPr id="49174" name="Line 21"/>
          <p:cNvSpPr>
            <a:spLocks noChangeShapeType="1"/>
          </p:cNvSpPr>
          <p:nvPr/>
        </p:nvSpPr>
        <p:spPr bwMode="auto">
          <a:xfrm flipH="1">
            <a:off x="4876800" y="2209800"/>
            <a:ext cx="381000" cy="8382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81316"/>
                                        </p:tgtEl>
                                        <p:attrNameLst>
                                          <p:attrName>style.visibility</p:attrName>
                                        </p:attrNameLst>
                                      </p:cBhvr>
                                      <p:to>
                                        <p:strVal val="visible"/>
                                      </p:to>
                                    </p:set>
                                    <p:animEffect transition="in" filter="dissolve">
                                      <p:cBhvr>
                                        <p:cTn id="7" dur="500"/>
                                        <p:tgtEl>
                                          <p:spTgt spid="7813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81317"/>
                                        </p:tgtEl>
                                        <p:attrNameLst>
                                          <p:attrName>style.visibility</p:attrName>
                                        </p:attrNameLst>
                                      </p:cBhvr>
                                      <p:to>
                                        <p:strVal val="visible"/>
                                      </p:to>
                                    </p:set>
                                    <p:animEffect transition="in" filter="dissolve">
                                      <p:cBhvr>
                                        <p:cTn id="10" dur="500"/>
                                        <p:tgtEl>
                                          <p:spTgt spid="78131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81320"/>
                                        </p:tgtEl>
                                        <p:attrNameLst>
                                          <p:attrName>style.visibility</p:attrName>
                                        </p:attrNameLst>
                                      </p:cBhvr>
                                      <p:to>
                                        <p:strVal val="visible"/>
                                      </p:to>
                                    </p:set>
                                    <p:animEffect transition="in" filter="dissolve">
                                      <p:cBhvr>
                                        <p:cTn id="13" dur="500"/>
                                        <p:tgtEl>
                                          <p:spTgt spid="78132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81321"/>
                                        </p:tgtEl>
                                        <p:attrNameLst>
                                          <p:attrName>style.visibility</p:attrName>
                                        </p:attrNameLst>
                                      </p:cBhvr>
                                      <p:to>
                                        <p:strVal val="visible"/>
                                      </p:to>
                                    </p:set>
                                    <p:animEffect transition="in" filter="dissolve">
                                      <p:cBhvr>
                                        <p:cTn id="16" dur="500"/>
                                        <p:tgtEl>
                                          <p:spTgt spid="78132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81323"/>
                                        </p:tgtEl>
                                        <p:attrNameLst>
                                          <p:attrName>style.visibility</p:attrName>
                                        </p:attrNameLst>
                                      </p:cBhvr>
                                      <p:to>
                                        <p:strVal val="visible"/>
                                      </p:to>
                                    </p:set>
                                    <p:animEffect transition="in" filter="dissolve">
                                      <p:cBhvr>
                                        <p:cTn id="19" dur="500"/>
                                        <p:tgtEl>
                                          <p:spTgt spid="78132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781322"/>
                                        </p:tgtEl>
                                        <p:attrNameLst>
                                          <p:attrName>style.visibility</p:attrName>
                                        </p:attrNameLst>
                                      </p:cBhvr>
                                      <p:to>
                                        <p:strVal val="visible"/>
                                      </p:to>
                                    </p:set>
                                    <p:animEffect transition="in" filter="dissolve">
                                      <p:cBhvr>
                                        <p:cTn id="22" dur="500"/>
                                        <p:tgtEl>
                                          <p:spTgt spid="78132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781324"/>
                                        </p:tgtEl>
                                        <p:attrNameLst>
                                          <p:attrName>style.visibility</p:attrName>
                                        </p:attrNameLst>
                                      </p:cBhvr>
                                      <p:to>
                                        <p:strVal val="visible"/>
                                      </p:to>
                                    </p:set>
                                    <p:animEffect transition="in" filter="dissolve">
                                      <p:cBhvr>
                                        <p:cTn id="25" dur="500"/>
                                        <p:tgtEl>
                                          <p:spTgt spid="78132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81325"/>
                                        </p:tgtEl>
                                        <p:attrNameLst>
                                          <p:attrName>style.visibility</p:attrName>
                                        </p:attrNameLst>
                                      </p:cBhvr>
                                      <p:to>
                                        <p:strVal val="visible"/>
                                      </p:to>
                                    </p:set>
                                    <p:animEffect transition="in" filter="dissolve">
                                      <p:cBhvr>
                                        <p:cTn id="28" dur="500"/>
                                        <p:tgtEl>
                                          <p:spTgt spid="781325"/>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781328"/>
                                        </p:tgtEl>
                                        <p:attrNameLst>
                                          <p:attrName>style.visibility</p:attrName>
                                        </p:attrNameLst>
                                      </p:cBhvr>
                                      <p:to>
                                        <p:strVal val="visible"/>
                                      </p:to>
                                    </p:set>
                                    <p:animEffect transition="in" filter="dissolve">
                                      <p:cBhvr>
                                        <p:cTn id="31" dur="500"/>
                                        <p:tgtEl>
                                          <p:spTgt spid="78132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781329"/>
                                        </p:tgtEl>
                                        <p:attrNameLst>
                                          <p:attrName>style.visibility</p:attrName>
                                        </p:attrNameLst>
                                      </p:cBhvr>
                                      <p:to>
                                        <p:strVal val="visible"/>
                                      </p:to>
                                    </p:set>
                                    <p:animEffect transition="in" filter="dissolve">
                                      <p:cBhvr>
                                        <p:cTn id="34" dur="500"/>
                                        <p:tgtEl>
                                          <p:spTgt spid="78132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781318"/>
                                        </p:tgtEl>
                                        <p:attrNameLst>
                                          <p:attrName>style.visibility</p:attrName>
                                        </p:attrNameLst>
                                      </p:cBhvr>
                                      <p:to>
                                        <p:strVal val="visible"/>
                                      </p:to>
                                    </p:set>
                                    <p:animEffect transition="in" filter="dissolve">
                                      <p:cBhvr>
                                        <p:cTn id="37" dur="500"/>
                                        <p:tgtEl>
                                          <p:spTgt spid="78131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781319"/>
                                        </p:tgtEl>
                                        <p:attrNameLst>
                                          <p:attrName>style.visibility</p:attrName>
                                        </p:attrNameLst>
                                      </p:cBhvr>
                                      <p:to>
                                        <p:strVal val="visible"/>
                                      </p:to>
                                    </p:set>
                                    <p:animEffect transition="in" filter="dissolve">
                                      <p:cBhvr>
                                        <p:cTn id="40" dur="500"/>
                                        <p:tgtEl>
                                          <p:spTgt spid="78131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781327"/>
                                        </p:tgtEl>
                                        <p:attrNameLst>
                                          <p:attrName>style.visibility</p:attrName>
                                        </p:attrNameLst>
                                      </p:cBhvr>
                                      <p:to>
                                        <p:strVal val="visible"/>
                                      </p:to>
                                    </p:set>
                                    <p:animEffect transition="in" filter="dissolve">
                                      <p:cBhvr>
                                        <p:cTn id="43" dur="500"/>
                                        <p:tgtEl>
                                          <p:spTgt spid="781327"/>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81326"/>
                                        </p:tgtEl>
                                        <p:attrNameLst>
                                          <p:attrName>style.visibility</p:attrName>
                                        </p:attrNameLst>
                                      </p:cBhvr>
                                      <p:to>
                                        <p:strVal val="visible"/>
                                      </p:to>
                                    </p:set>
                                    <p:animEffect transition="in" filter="dissolve">
                                      <p:cBhvr>
                                        <p:cTn id="46" dur="500"/>
                                        <p:tgtEl>
                                          <p:spTgt spid="781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16" grpId="0" animBg="1"/>
      <p:bldP spid="781317" grpId="0"/>
      <p:bldP spid="781318" grpId="0" animBg="1"/>
      <p:bldP spid="781319" grpId="0"/>
      <p:bldP spid="781320" grpId="0" animBg="1"/>
      <p:bldP spid="781321" grpId="0"/>
      <p:bldP spid="781322" grpId="0" animBg="1"/>
      <p:bldP spid="781323" grpId="0"/>
      <p:bldP spid="781324" grpId="0" animBg="1"/>
      <p:bldP spid="781325" grpId="0"/>
      <p:bldP spid="781326" grpId="0" animBg="1"/>
      <p:bldP spid="781327" grpId="0"/>
      <p:bldP spid="781328" grpId="0" animBg="1"/>
      <p:bldP spid="78132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85800" y="1143000"/>
            <a:ext cx="7924800" cy="5181600"/>
          </a:xfrm>
          <a:prstGeom prst="rect">
            <a:avLst/>
          </a:prstGeom>
          <a:solidFill>
            <a:srgbClr val="FFFFFF"/>
          </a:solidFill>
          <a:ln w="9525">
            <a:solidFill>
              <a:schemeClr val="tx1"/>
            </a:solidFill>
            <a:miter lim="800000"/>
            <a:headEnd/>
            <a:tailEnd/>
          </a:ln>
        </p:spPr>
        <p:txBody>
          <a:bodyPr wrap="none" anchor="ctr"/>
          <a:lstStyle/>
          <a:p>
            <a:pPr algn="ctr"/>
            <a:endParaRPr lang="en-US" b="1"/>
          </a:p>
        </p:txBody>
      </p:sp>
      <p:sp>
        <p:nvSpPr>
          <p:cNvPr id="50179" name="Line 3"/>
          <p:cNvSpPr>
            <a:spLocks noChangeShapeType="1"/>
          </p:cNvSpPr>
          <p:nvPr/>
        </p:nvSpPr>
        <p:spPr bwMode="auto">
          <a:xfrm>
            <a:off x="685800" y="1981200"/>
            <a:ext cx="7924800" cy="0"/>
          </a:xfrm>
          <a:prstGeom prst="line">
            <a:avLst/>
          </a:prstGeom>
          <a:noFill/>
          <a:ln w="9525">
            <a:solidFill>
              <a:schemeClr val="tx1"/>
            </a:solidFill>
            <a:round/>
            <a:headEnd/>
            <a:tailEnd/>
          </a:ln>
        </p:spPr>
        <p:txBody>
          <a:bodyPr/>
          <a:lstStyle/>
          <a:p>
            <a:endParaRPr lang="en-US"/>
          </a:p>
        </p:txBody>
      </p:sp>
      <p:sp>
        <p:nvSpPr>
          <p:cNvPr id="50180" name="Line 4"/>
          <p:cNvSpPr>
            <a:spLocks noChangeShapeType="1"/>
          </p:cNvSpPr>
          <p:nvPr/>
        </p:nvSpPr>
        <p:spPr bwMode="auto">
          <a:xfrm>
            <a:off x="685800" y="2514600"/>
            <a:ext cx="7924800" cy="0"/>
          </a:xfrm>
          <a:prstGeom prst="line">
            <a:avLst/>
          </a:prstGeom>
          <a:noFill/>
          <a:ln w="9525">
            <a:solidFill>
              <a:schemeClr val="tx1"/>
            </a:solidFill>
            <a:round/>
            <a:headEnd/>
            <a:tailEnd/>
          </a:ln>
        </p:spPr>
        <p:txBody>
          <a:bodyPr/>
          <a:lstStyle/>
          <a:p>
            <a:endParaRPr lang="en-US"/>
          </a:p>
        </p:txBody>
      </p:sp>
      <p:sp>
        <p:nvSpPr>
          <p:cNvPr id="50181" name="Line 5"/>
          <p:cNvSpPr>
            <a:spLocks noChangeShapeType="1"/>
          </p:cNvSpPr>
          <p:nvPr/>
        </p:nvSpPr>
        <p:spPr bwMode="auto">
          <a:xfrm>
            <a:off x="685800" y="3352800"/>
            <a:ext cx="7924800" cy="0"/>
          </a:xfrm>
          <a:prstGeom prst="line">
            <a:avLst/>
          </a:prstGeom>
          <a:noFill/>
          <a:ln w="9525">
            <a:solidFill>
              <a:schemeClr val="tx1"/>
            </a:solidFill>
            <a:round/>
            <a:headEnd/>
            <a:tailEnd/>
          </a:ln>
        </p:spPr>
        <p:txBody>
          <a:bodyPr/>
          <a:lstStyle/>
          <a:p>
            <a:endParaRPr lang="en-US"/>
          </a:p>
        </p:txBody>
      </p:sp>
      <p:sp>
        <p:nvSpPr>
          <p:cNvPr id="50182" name="Line 6"/>
          <p:cNvSpPr>
            <a:spLocks noChangeShapeType="1"/>
          </p:cNvSpPr>
          <p:nvPr/>
        </p:nvSpPr>
        <p:spPr bwMode="auto">
          <a:xfrm>
            <a:off x="685800" y="2895600"/>
            <a:ext cx="7924800" cy="0"/>
          </a:xfrm>
          <a:prstGeom prst="line">
            <a:avLst/>
          </a:prstGeom>
          <a:noFill/>
          <a:ln w="9525">
            <a:solidFill>
              <a:schemeClr val="tx1"/>
            </a:solidFill>
            <a:round/>
            <a:headEnd/>
            <a:tailEnd/>
          </a:ln>
        </p:spPr>
        <p:txBody>
          <a:bodyPr/>
          <a:lstStyle/>
          <a:p>
            <a:endParaRPr lang="en-US"/>
          </a:p>
        </p:txBody>
      </p:sp>
      <p:sp>
        <p:nvSpPr>
          <p:cNvPr id="50183" name="Line 7"/>
          <p:cNvSpPr>
            <a:spLocks noChangeShapeType="1"/>
          </p:cNvSpPr>
          <p:nvPr/>
        </p:nvSpPr>
        <p:spPr bwMode="auto">
          <a:xfrm>
            <a:off x="685800" y="3810000"/>
            <a:ext cx="7924800" cy="0"/>
          </a:xfrm>
          <a:prstGeom prst="line">
            <a:avLst/>
          </a:prstGeom>
          <a:noFill/>
          <a:ln w="9525">
            <a:solidFill>
              <a:schemeClr val="tx1"/>
            </a:solidFill>
            <a:round/>
            <a:headEnd/>
            <a:tailEnd/>
          </a:ln>
        </p:spPr>
        <p:txBody>
          <a:bodyPr/>
          <a:lstStyle/>
          <a:p>
            <a:endParaRPr lang="en-US"/>
          </a:p>
        </p:txBody>
      </p:sp>
      <p:sp>
        <p:nvSpPr>
          <p:cNvPr id="50184" name="Line 8"/>
          <p:cNvSpPr>
            <a:spLocks noChangeShapeType="1"/>
          </p:cNvSpPr>
          <p:nvPr/>
        </p:nvSpPr>
        <p:spPr bwMode="auto">
          <a:xfrm>
            <a:off x="685800" y="4267200"/>
            <a:ext cx="7924800" cy="0"/>
          </a:xfrm>
          <a:prstGeom prst="line">
            <a:avLst/>
          </a:prstGeom>
          <a:noFill/>
          <a:ln w="9525">
            <a:solidFill>
              <a:schemeClr val="tx1"/>
            </a:solidFill>
            <a:round/>
            <a:headEnd/>
            <a:tailEnd/>
          </a:ln>
        </p:spPr>
        <p:txBody>
          <a:bodyPr/>
          <a:lstStyle/>
          <a:p>
            <a:endParaRPr lang="en-US"/>
          </a:p>
        </p:txBody>
      </p:sp>
      <p:sp>
        <p:nvSpPr>
          <p:cNvPr id="50185" name="Line 9"/>
          <p:cNvSpPr>
            <a:spLocks noChangeShapeType="1"/>
          </p:cNvSpPr>
          <p:nvPr/>
        </p:nvSpPr>
        <p:spPr bwMode="auto">
          <a:xfrm>
            <a:off x="685800" y="4648200"/>
            <a:ext cx="7924800" cy="0"/>
          </a:xfrm>
          <a:prstGeom prst="line">
            <a:avLst/>
          </a:prstGeom>
          <a:noFill/>
          <a:ln w="9525">
            <a:solidFill>
              <a:schemeClr val="tx1"/>
            </a:solidFill>
            <a:round/>
            <a:headEnd/>
            <a:tailEnd/>
          </a:ln>
        </p:spPr>
        <p:txBody>
          <a:bodyPr/>
          <a:lstStyle/>
          <a:p>
            <a:endParaRPr lang="en-US"/>
          </a:p>
        </p:txBody>
      </p:sp>
      <p:sp>
        <p:nvSpPr>
          <p:cNvPr id="50186" name="Line 10"/>
          <p:cNvSpPr>
            <a:spLocks noChangeShapeType="1"/>
          </p:cNvSpPr>
          <p:nvPr/>
        </p:nvSpPr>
        <p:spPr bwMode="auto">
          <a:xfrm>
            <a:off x="685800" y="5105400"/>
            <a:ext cx="7924800" cy="0"/>
          </a:xfrm>
          <a:prstGeom prst="line">
            <a:avLst/>
          </a:prstGeom>
          <a:noFill/>
          <a:ln w="9525">
            <a:solidFill>
              <a:schemeClr val="tx1"/>
            </a:solidFill>
            <a:round/>
            <a:headEnd/>
            <a:tailEnd/>
          </a:ln>
        </p:spPr>
        <p:txBody>
          <a:bodyPr/>
          <a:lstStyle/>
          <a:p>
            <a:endParaRPr lang="en-US"/>
          </a:p>
        </p:txBody>
      </p:sp>
      <p:sp>
        <p:nvSpPr>
          <p:cNvPr id="50187" name="Line 11"/>
          <p:cNvSpPr>
            <a:spLocks noChangeShapeType="1"/>
          </p:cNvSpPr>
          <p:nvPr/>
        </p:nvSpPr>
        <p:spPr bwMode="auto">
          <a:xfrm>
            <a:off x="685800" y="5562600"/>
            <a:ext cx="7924800" cy="0"/>
          </a:xfrm>
          <a:prstGeom prst="line">
            <a:avLst/>
          </a:prstGeom>
          <a:noFill/>
          <a:ln w="9525">
            <a:solidFill>
              <a:schemeClr val="tx1"/>
            </a:solidFill>
            <a:round/>
            <a:headEnd/>
            <a:tailEnd/>
          </a:ln>
        </p:spPr>
        <p:txBody>
          <a:bodyPr/>
          <a:lstStyle/>
          <a:p>
            <a:endParaRPr lang="en-US"/>
          </a:p>
        </p:txBody>
      </p:sp>
      <p:sp>
        <p:nvSpPr>
          <p:cNvPr id="50188" name="Line 12"/>
          <p:cNvSpPr>
            <a:spLocks noChangeShapeType="1"/>
          </p:cNvSpPr>
          <p:nvPr/>
        </p:nvSpPr>
        <p:spPr bwMode="auto">
          <a:xfrm>
            <a:off x="762000" y="5943600"/>
            <a:ext cx="7924800" cy="0"/>
          </a:xfrm>
          <a:prstGeom prst="line">
            <a:avLst/>
          </a:prstGeom>
          <a:noFill/>
          <a:ln w="9525">
            <a:solidFill>
              <a:schemeClr val="tx1"/>
            </a:solidFill>
            <a:round/>
            <a:headEnd/>
            <a:tailEnd/>
          </a:ln>
        </p:spPr>
        <p:txBody>
          <a:bodyPr/>
          <a:lstStyle/>
          <a:p>
            <a:endParaRPr lang="en-US"/>
          </a:p>
        </p:txBody>
      </p:sp>
      <p:sp>
        <p:nvSpPr>
          <p:cNvPr id="50189" name="Text Box 1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50190" name="Oval 14"/>
          <p:cNvSpPr>
            <a:spLocks noChangeArrowheads="1"/>
          </p:cNvSpPr>
          <p:nvPr/>
        </p:nvSpPr>
        <p:spPr bwMode="auto">
          <a:xfrm>
            <a:off x="990600" y="2743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50191" name="Oval 15"/>
          <p:cNvSpPr>
            <a:spLocks noChangeArrowheads="1"/>
          </p:cNvSpPr>
          <p:nvPr/>
        </p:nvSpPr>
        <p:spPr bwMode="auto">
          <a:xfrm>
            <a:off x="990600" y="5029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783376" name="Text Box 16"/>
          <p:cNvSpPr txBox="1">
            <a:spLocks noChangeArrowheads="1"/>
          </p:cNvSpPr>
          <p:nvPr/>
        </p:nvSpPr>
        <p:spPr bwMode="auto">
          <a:xfrm rot="-478370">
            <a:off x="196850" y="390525"/>
            <a:ext cx="5324475" cy="954088"/>
          </a:xfrm>
          <a:prstGeom prst="rect">
            <a:avLst/>
          </a:prstGeom>
          <a:solidFill>
            <a:srgbClr val="EAEAEA"/>
          </a:solidFill>
          <a:ln w="28575">
            <a:solidFill>
              <a:srgbClr val="FF0000"/>
            </a:solidFill>
            <a:miter lim="800000"/>
            <a:headEnd/>
            <a:tailEnd/>
          </a:ln>
        </p:spPr>
        <p:txBody>
          <a:bodyPr>
            <a:spAutoFit/>
          </a:bodyPr>
          <a:lstStyle/>
          <a:p>
            <a:pPr algn="ctr"/>
            <a:r>
              <a:rPr lang="en-US" sz="2800" b="1"/>
              <a:t>Good ideas but no organization</a:t>
            </a:r>
          </a:p>
        </p:txBody>
      </p:sp>
      <p:pic>
        <p:nvPicPr>
          <p:cNvPr id="50193" name="Picture 17" descr="MCj02510690000[1]"/>
          <p:cNvPicPr>
            <a:picLocks noChangeAspect="1" noChangeArrowheads="1"/>
          </p:cNvPicPr>
          <p:nvPr/>
        </p:nvPicPr>
        <p:blipFill>
          <a:blip r:embed="rId3" cstate="print"/>
          <a:srcRect/>
          <a:stretch>
            <a:fillRect/>
          </a:stretch>
        </p:blipFill>
        <p:spPr bwMode="auto">
          <a:xfrm>
            <a:off x="6934200" y="474663"/>
            <a:ext cx="1295400" cy="960437"/>
          </a:xfrm>
          <a:prstGeom prst="rect">
            <a:avLst/>
          </a:prstGeom>
          <a:noFill/>
          <a:ln w="9525">
            <a:noFill/>
            <a:miter lim="800000"/>
            <a:headEnd/>
            <a:tailEnd/>
          </a:ln>
        </p:spPr>
      </p:pic>
      <p:sp>
        <p:nvSpPr>
          <p:cNvPr id="50194" name="Rectangle 18"/>
          <p:cNvSpPr>
            <a:spLocks noChangeArrowheads="1"/>
          </p:cNvSpPr>
          <p:nvPr/>
        </p:nvSpPr>
        <p:spPr bwMode="auto">
          <a:xfrm>
            <a:off x="1295400" y="1482725"/>
            <a:ext cx="7162800" cy="4918075"/>
          </a:xfrm>
          <a:prstGeom prst="rect">
            <a:avLst/>
          </a:prstGeom>
          <a:noFill/>
          <a:ln w="9525">
            <a:noFill/>
            <a:miter lim="800000"/>
            <a:headEnd/>
            <a:tailEnd/>
          </a:ln>
        </p:spPr>
        <p:txBody>
          <a:bodyPr>
            <a:spAutoFit/>
          </a:bodyPr>
          <a:lstStyle/>
          <a:p>
            <a:pPr>
              <a:spcBef>
                <a:spcPct val="30000"/>
              </a:spcBef>
            </a:pPr>
            <a:r>
              <a:rPr lang="en-US" sz="2000"/>
              <a:t>    </a:t>
            </a:r>
            <a:r>
              <a:rPr lang="en-US" sz="2800"/>
              <a:t>Dear Teacher,</a:t>
            </a:r>
          </a:p>
          <a:p>
            <a:pPr>
              <a:spcBef>
                <a:spcPct val="30000"/>
              </a:spcBef>
            </a:pPr>
            <a:r>
              <a:rPr lang="en-US" sz="2800"/>
              <a:t>     This is about my field trips. Let’s go to the Denver Mint. We can ride the bus. I heard they give out free samples. Ha ha. And then there’s the Molly Brown House.  She was unsinkable, you know. Rumor has it she burned money in her fireplace.  Her house had electricity. Her house had indoor plumbing. Oh yeah, I forgot to mention the Mint has armed guards. Thanks for reading my letter on field trips. Didja like it?         The End                             </a:t>
            </a:r>
            <a:endParaRPr lang="en-US" sz="51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83376"/>
                                        </p:tgtEl>
                                        <p:attrNameLst>
                                          <p:attrName>style.visibility</p:attrName>
                                        </p:attrNameLst>
                                      </p:cBhvr>
                                      <p:to>
                                        <p:strVal val="visible"/>
                                      </p:to>
                                    </p:set>
                                    <p:anim calcmode="lin" valueType="num">
                                      <p:cBhvr>
                                        <p:cTn id="7" dur="1000" fill="hold"/>
                                        <p:tgtEl>
                                          <p:spTgt spid="783376"/>
                                        </p:tgtEl>
                                        <p:attrNameLst>
                                          <p:attrName>ppt_w</p:attrName>
                                        </p:attrNameLst>
                                      </p:cBhvr>
                                      <p:tavLst>
                                        <p:tav tm="0">
                                          <p:val>
                                            <p:strVal val="#ppt_w*0.70"/>
                                          </p:val>
                                        </p:tav>
                                        <p:tav tm="100000">
                                          <p:val>
                                            <p:strVal val="#ppt_w"/>
                                          </p:val>
                                        </p:tav>
                                      </p:tavLst>
                                    </p:anim>
                                    <p:anim calcmode="lin" valueType="num">
                                      <p:cBhvr>
                                        <p:cTn id="8" dur="1000" fill="hold"/>
                                        <p:tgtEl>
                                          <p:spTgt spid="783376"/>
                                        </p:tgtEl>
                                        <p:attrNameLst>
                                          <p:attrName>ppt_h</p:attrName>
                                        </p:attrNameLst>
                                      </p:cBhvr>
                                      <p:tavLst>
                                        <p:tav tm="0">
                                          <p:val>
                                            <p:strVal val="#ppt_h"/>
                                          </p:val>
                                        </p:tav>
                                        <p:tav tm="100000">
                                          <p:val>
                                            <p:strVal val="#ppt_h"/>
                                          </p:val>
                                        </p:tav>
                                      </p:tavLst>
                                    </p:anim>
                                    <p:animEffect transition="in" filter="fade">
                                      <p:cBhvr>
                                        <p:cTn id="9" dur="1000"/>
                                        <p:tgtEl>
                                          <p:spTgt spid="78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337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D5AB5D7F-A9A5-4F52-904A-24FB70572569}" type="slidenum">
              <a:rPr lang="en-US" smtClean="0">
                <a:solidFill>
                  <a:schemeClr val="tx2"/>
                </a:solidFill>
                <a:latin typeface="Arial" pitchFamily="34" charset="0"/>
                <a:ea typeface="+mn-ea"/>
                <a:cs typeface="+mn-cs"/>
              </a:rPr>
              <a:pPr algn="r">
                <a:defRPr/>
              </a:pPr>
              <a:t>66</a:t>
            </a:fld>
            <a:endParaRPr lang="en-US" smtClean="0">
              <a:solidFill>
                <a:schemeClr val="tx2"/>
              </a:solidFill>
              <a:latin typeface="Arial" pitchFamily="34" charset="0"/>
              <a:ea typeface="+mn-ea"/>
              <a:cs typeface="+mn-cs"/>
            </a:endParaRPr>
          </a:p>
        </p:txBody>
      </p:sp>
      <p:sp>
        <p:nvSpPr>
          <p:cNvPr id="51203" name="Rectangle 2"/>
          <p:cNvSpPr>
            <a:spLocks noChangeArrowheads="1"/>
          </p:cNvSpPr>
          <p:nvPr/>
        </p:nvSpPr>
        <p:spPr bwMode="auto">
          <a:xfrm>
            <a:off x="2362200" y="10668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51204" name="Line 3"/>
          <p:cNvSpPr>
            <a:spLocks noChangeShapeType="1"/>
          </p:cNvSpPr>
          <p:nvPr/>
        </p:nvSpPr>
        <p:spPr bwMode="auto">
          <a:xfrm>
            <a:off x="2362200" y="1905000"/>
            <a:ext cx="4343400" cy="0"/>
          </a:xfrm>
          <a:prstGeom prst="line">
            <a:avLst/>
          </a:prstGeom>
          <a:noFill/>
          <a:ln w="9525">
            <a:solidFill>
              <a:schemeClr val="tx1"/>
            </a:solidFill>
            <a:round/>
            <a:headEnd/>
            <a:tailEnd/>
          </a:ln>
        </p:spPr>
        <p:txBody>
          <a:bodyPr wrap="none" anchor="ctr"/>
          <a:lstStyle/>
          <a:p>
            <a:endParaRPr lang="en-US"/>
          </a:p>
        </p:txBody>
      </p:sp>
      <p:sp>
        <p:nvSpPr>
          <p:cNvPr id="51205" name="Line 4"/>
          <p:cNvSpPr>
            <a:spLocks noChangeShapeType="1"/>
          </p:cNvSpPr>
          <p:nvPr/>
        </p:nvSpPr>
        <p:spPr bwMode="auto">
          <a:xfrm>
            <a:off x="3962400" y="1905000"/>
            <a:ext cx="0" cy="3733800"/>
          </a:xfrm>
          <a:prstGeom prst="line">
            <a:avLst/>
          </a:prstGeom>
          <a:noFill/>
          <a:ln w="9525">
            <a:solidFill>
              <a:schemeClr val="tx1"/>
            </a:solidFill>
            <a:round/>
            <a:headEnd/>
            <a:tailEnd/>
          </a:ln>
        </p:spPr>
        <p:txBody>
          <a:bodyPr wrap="none" anchor="ctr"/>
          <a:lstStyle/>
          <a:p>
            <a:endParaRPr lang="en-US"/>
          </a:p>
        </p:txBody>
      </p:sp>
      <p:sp>
        <p:nvSpPr>
          <p:cNvPr id="795653" name="Text Box 5"/>
          <p:cNvSpPr txBox="1">
            <a:spLocks noChangeArrowheads="1"/>
          </p:cNvSpPr>
          <p:nvPr/>
        </p:nvSpPr>
        <p:spPr bwMode="auto">
          <a:xfrm>
            <a:off x="3187700" y="1524000"/>
            <a:ext cx="2374900" cy="396875"/>
          </a:xfrm>
          <a:prstGeom prst="rect">
            <a:avLst/>
          </a:prstGeom>
          <a:solidFill>
            <a:srgbClr val="00CC66">
              <a:alpha val="39999"/>
            </a:srgbClr>
          </a:solidFill>
          <a:ln w="9525" algn="ctr">
            <a:noFill/>
            <a:miter lim="800000"/>
            <a:headEnd/>
            <a:tailEnd/>
          </a:ln>
        </p:spPr>
        <p:txBody>
          <a:bodyPr wrap="none">
            <a:spAutoFit/>
          </a:bodyPr>
          <a:lstStyle/>
          <a:p>
            <a:r>
              <a:rPr lang="en-US" sz="2000" b="1"/>
              <a:t>T = Two Field Trips</a:t>
            </a:r>
          </a:p>
        </p:txBody>
      </p:sp>
      <p:sp>
        <p:nvSpPr>
          <p:cNvPr id="795654" name="Text Box 6"/>
          <p:cNvSpPr txBox="1">
            <a:spLocks noChangeArrowheads="1"/>
          </p:cNvSpPr>
          <p:nvPr/>
        </p:nvSpPr>
        <p:spPr bwMode="auto">
          <a:xfrm>
            <a:off x="2578100" y="1981200"/>
            <a:ext cx="1231900" cy="7112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Denver </a:t>
            </a:r>
          </a:p>
          <a:p>
            <a:r>
              <a:rPr lang="en-US" sz="2000"/>
              <a:t>     Mint</a:t>
            </a:r>
          </a:p>
        </p:txBody>
      </p:sp>
      <p:sp>
        <p:nvSpPr>
          <p:cNvPr id="795655" name="Text Box 7"/>
          <p:cNvSpPr txBox="1">
            <a:spLocks noChangeArrowheads="1"/>
          </p:cNvSpPr>
          <p:nvPr/>
        </p:nvSpPr>
        <p:spPr bwMode="auto">
          <a:xfrm>
            <a:off x="2514600" y="3810000"/>
            <a:ext cx="1066800" cy="10064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Molly</a:t>
            </a:r>
          </a:p>
          <a:p>
            <a:r>
              <a:rPr lang="en-US" sz="2000">
                <a:sym typeface="Wingdings" pitchFamily="2" charset="2"/>
              </a:rPr>
              <a:t>   Brown</a:t>
            </a:r>
          </a:p>
          <a:p>
            <a:r>
              <a:rPr lang="en-US" sz="2000">
                <a:sym typeface="Wingdings" pitchFamily="2" charset="2"/>
              </a:rPr>
              <a:t>   House</a:t>
            </a:r>
            <a:endParaRPr lang="en-US" sz="2000"/>
          </a:p>
        </p:txBody>
      </p:sp>
      <p:sp>
        <p:nvSpPr>
          <p:cNvPr id="795656" name="Text Box 8"/>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95657" name="Text Box 9"/>
          <p:cNvSpPr txBox="1">
            <a:spLocks noChangeArrowheads="1"/>
          </p:cNvSpPr>
          <p:nvPr/>
        </p:nvSpPr>
        <p:spPr bwMode="auto">
          <a:xfrm>
            <a:off x="2924175" y="5715000"/>
            <a:ext cx="3400425" cy="396875"/>
          </a:xfrm>
          <a:prstGeom prst="rect">
            <a:avLst/>
          </a:prstGeom>
          <a:solidFill>
            <a:srgbClr val="00CC66">
              <a:alpha val="43137"/>
            </a:srgbClr>
          </a:solidFill>
          <a:ln w="9525" algn="ctr">
            <a:noFill/>
            <a:miter lim="800000"/>
            <a:headEnd/>
            <a:tailEnd/>
          </a:ln>
        </p:spPr>
        <p:txBody>
          <a:bodyPr>
            <a:spAutoFit/>
          </a:bodyPr>
          <a:lstStyle/>
          <a:p>
            <a:r>
              <a:rPr lang="en-US" sz="2000" b="1"/>
              <a:t>C = pair of  historical places</a:t>
            </a:r>
          </a:p>
        </p:txBody>
      </p:sp>
      <p:sp>
        <p:nvSpPr>
          <p:cNvPr id="795658" name="Text Box 10"/>
          <p:cNvSpPr txBox="1">
            <a:spLocks noChangeArrowheads="1"/>
          </p:cNvSpPr>
          <p:nvPr/>
        </p:nvSpPr>
        <p:spPr bwMode="auto">
          <a:xfrm>
            <a:off x="4038600" y="1905000"/>
            <a:ext cx="2335213" cy="1006475"/>
          </a:xfrm>
          <a:prstGeom prst="rect">
            <a:avLst/>
          </a:prstGeom>
          <a:noFill/>
          <a:ln w="9525">
            <a:noFill/>
            <a:miter lim="800000"/>
            <a:headEnd/>
            <a:tailEnd/>
          </a:ln>
        </p:spPr>
        <p:txBody>
          <a:bodyPr wrap="none">
            <a:spAutoFit/>
          </a:bodyPr>
          <a:lstStyle/>
          <a:p>
            <a:r>
              <a:rPr lang="en-US" sz="2000">
                <a:sym typeface="Wingdings" pitchFamily="2" charset="2"/>
              </a:rPr>
              <a:t>─ one of three places</a:t>
            </a:r>
          </a:p>
          <a:p>
            <a:r>
              <a:rPr lang="en-US" sz="2000">
                <a:sym typeface="Wingdings" pitchFamily="2" charset="2"/>
              </a:rPr>
              <a:t>      -San Francisco</a:t>
            </a:r>
          </a:p>
          <a:p>
            <a:r>
              <a:rPr lang="en-US" sz="2000">
                <a:sym typeface="Wingdings" pitchFamily="2" charset="2"/>
              </a:rPr>
              <a:t>      -Philadelphia</a:t>
            </a:r>
            <a:endParaRPr lang="en-US" sz="2000"/>
          </a:p>
        </p:txBody>
      </p:sp>
      <p:sp>
        <p:nvSpPr>
          <p:cNvPr id="795659" name="Text Box 11"/>
          <p:cNvSpPr txBox="1">
            <a:spLocks noChangeArrowheads="1"/>
          </p:cNvSpPr>
          <p:nvPr/>
        </p:nvSpPr>
        <p:spPr bwMode="auto">
          <a:xfrm>
            <a:off x="4062413" y="2819400"/>
            <a:ext cx="2033587" cy="641350"/>
          </a:xfrm>
          <a:prstGeom prst="rect">
            <a:avLst/>
          </a:prstGeom>
          <a:noFill/>
          <a:ln w="9525">
            <a:noFill/>
            <a:miter lim="800000"/>
            <a:headEnd/>
            <a:tailEnd/>
          </a:ln>
        </p:spPr>
        <p:txBody>
          <a:bodyPr>
            <a:spAutoFit/>
          </a:bodyPr>
          <a:lstStyle/>
          <a:p>
            <a:pPr>
              <a:lnSpc>
                <a:spcPct val="90000"/>
              </a:lnSpc>
            </a:pPr>
            <a:r>
              <a:rPr lang="en-US" sz="2000">
                <a:sym typeface="Wingdings" pitchFamily="2" charset="2"/>
              </a:rPr>
              <a:t>─ robotics</a:t>
            </a:r>
          </a:p>
          <a:p>
            <a:pPr lvl="1">
              <a:lnSpc>
                <a:spcPct val="90000"/>
              </a:lnSpc>
              <a:buFontTx/>
              <a:buChar char="•"/>
            </a:pPr>
            <a:endParaRPr lang="en-US" sz="2000"/>
          </a:p>
        </p:txBody>
      </p:sp>
      <p:sp>
        <p:nvSpPr>
          <p:cNvPr id="795660" name="Text Box 12"/>
          <p:cNvSpPr txBox="1">
            <a:spLocks noChangeArrowheads="1"/>
          </p:cNvSpPr>
          <p:nvPr/>
        </p:nvSpPr>
        <p:spPr bwMode="auto">
          <a:xfrm>
            <a:off x="4076700" y="3838575"/>
            <a:ext cx="225266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eccentric woman</a:t>
            </a:r>
          </a:p>
          <a:p>
            <a:pPr lvl="1">
              <a:lnSpc>
                <a:spcPct val="80000"/>
              </a:lnSpc>
              <a:buFontTx/>
              <a:buChar char="•"/>
            </a:pPr>
            <a:r>
              <a:rPr lang="en-US" sz="2000"/>
              <a:t> burned money</a:t>
            </a:r>
          </a:p>
        </p:txBody>
      </p:sp>
      <p:sp>
        <p:nvSpPr>
          <p:cNvPr id="795661" name="Text Box 13"/>
          <p:cNvSpPr txBox="1">
            <a:spLocks noChangeArrowheads="1"/>
          </p:cNvSpPr>
          <p:nvPr/>
        </p:nvSpPr>
        <p:spPr bwMode="auto">
          <a:xfrm>
            <a:off x="4114800" y="4371975"/>
            <a:ext cx="2422525" cy="33655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first with electricity</a:t>
            </a:r>
            <a:endParaRPr lang="en-US" sz="2000"/>
          </a:p>
        </p:txBody>
      </p:sp>
      <p:sp>
        <p:nvSpPr>
          <p:cNvPr id="795662" name="Rectangle 14"/>
          <p:cNvSpPr>
            <a:spLocks noChangeArrowheads="1"/>
          </p:cNvSpPr>
          <p:nvPr/>
        </p:nvSpPr>
        <p:spPr bwMode="auto">
          <a:xfrm>
            <a:off x="4038600" y="1981200"/>
            <a:ext cx="2590800" cy="32766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51216" name="Rectangle 15"/>
          <p:cNvSpPr>
            <a:spLocks noGrp="1" noChangeArrowheads="1"/>
          </p:cNvSpPr>
          <p:nvPr>
            <p:ph type="title"/>
          </p:nvPr>
        </p:nvSpPr>
        <p:spPr>
          <a:xfrm>
            <a:off x="304800" y="228600"/>
            <a:ext cx="8229600" cy="762000"/>
          </a:xfrm>
          <a:noFill/>
        </p:spPr>
        <p:txBody>
          <a:bodyPr/>
          <a:lstStyle/>
          <a:p>
            <a:pPr eaLnBrk="1" hangingPunct="1"/>
            <a:r>
              <a:rPr lang="en-US" smtClean="0"/>
              <a:t>Informal Outlines</a:t>
            </a:r>
          </a:p>
        </p:txBody>
      </p:sp>
      <p:sp>
        <p:nvSpPr>
          <p:cNvPr id="795664" name="Text Box 16"/>
          <p:cNvSpPr txBox="1">
            <a:spLocks noChangeArrowheads="1"/>
          </p:cNvSpPr>
          <p:nvPr/>
        </p:nvSpPr>
        <p:spPr bwMode="auto">
          <a:xfrm>
            <a:off x="4114800" y="4692650"/>
            <a:ext cx="2382838" cy="33655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first with plumbing</a:t>
            </a:r>
            <a:endParaRPr lang="en-US" sz="2000"/>
          </a:p>
        </p:txBody>
      </p:sp>
      <p:sp>
        <p:nvSpPr>
          <p:cNvPr id="795665" name="Text Box 17"/>
          <p:cNvSpPr txBox="1">
            <a:spLocks noChangeArrowheads="1"/>
          </p:cNvSpPr>
          <p:nvPr/>
        </p:nvSpPr>
        <p:spPr bwMode="auto">
          <a:xfrm>
            <a:off x="4062413" y="3124200"/>
            <a:ext cx="2033587" cy="641350"/>
          </a:xfrm>
          <a:prstGeom prst="rect">
            <a:avLst/>
          </a:prstGeom>
          <a:noFill/>
          <a:ln w="9525">
            <a:noFill/>
            <a:miter lim="800000"/>
            <a:headEnd/>
            <a:tailEnd/>
          </a:ln>
        </p:spPr>
        <p:txBody>
          <a:bodyPr>
            <a:spAutoFit/>
          </a:bodyPr>
          <a:lstStyle/>
          <a:p>
            <a:pPr>
              <a:lnSpc>
                <a:spcPct val="90000"/>
              </a:lnSpc>
            </a:pPr>
            <a:r>
              <a:rPr lang="en-US" sz="2000">
                <a:sym typeface="Wingdings" pitchFamily="2" charset="2"/>
              </a:rPr>
              <a:t>─ armed guards</a:t>
            </a:r>
          </a:p>
          <a:p>
            <a:pPr lvl="1">
              <a:lnSpc>
                <a:spcPct val="90000"/>
              </a:lnSpc>
              <a:buFontTx/>
              <a:buChar char="•"/>
            </a:pPr>
            <a:endParaRPr 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95653"/>
                                        </p:tgtEl>
                                        <p:attrNameLst>
                                          <p:attrName>style.visibility</p:attrName>
                                        </p:attrNameLst>
                                      </p:cBhvr>
                                      <p:to>
                                        <p:strVal val="visible"/>
                                      </p:to>
                                    </p:set>
                                    <p:animEffect transition="in" filter="dissolve">
                                      <p:cBhvr>
                                        <p:cTn id="7" dur="500"/>
                                        <p:tgtEl>
                                          <p:spTgt spid="79565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95654"/>
                                        </p:tgtEl>
                                        <p:attrNameLst>
                                          <p:attrName>style.visibility</p:attrName>
                                        </p:attrNameLst>
                                      </p:cBhvr>
                                      <p:to>
                                        <p:strVal val="visible"/>
                                      </p:to>
                                    </p:set>
                                    <p:animEffect transition="in" filter="dissolve">
                                      <p:cBhvr>
                                        <p:cTn id="12" dur="500"/>
                                        <p:tgtEl>
                                          <p:spTgt spid="795654"/>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95655"/>
                                        </p:tgtEl>
                                        <p:attrNameLst>
                                          <p:attrName>style.visibility</p:attrName>
                                        </p:attrNameLst>
                                      </p:cBhvr>
                                      <p:to>
                                        <p:strVal val="visible"/>
                                      </p:to>
                                    </p:set>
                                    <p:animEffect transition="in" filter="dissolve">
                                      <p:cBhvr>
                                        <p:cTn id="16" dur="500"/>
                                        <p:tgtEl>
                                          <p:spTgt spid="79565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795656"/>
                                        </p:tgtEl>
                                        <p:attrNameLst>
                                          <p:attrName>style.visibility</p:attrName>
                                        </p:attrNameLst>
                                      </p:cBhvr>
                                      <p:to>
                                        <p:strVal val="visible"/>
                                      </p:to>
                                    </p:set>
                                    <p:animEffect transition="in" filter="dissolve">
                                      <p:cBhvr>
                                        <p:cTn id="21" dur="500"/>
                                        <p:tgtEl>
                                          <p:spTgt spid="795656"/>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795658"/>
                                        </p:tgtEl>
                                        <p:attrNameLst>
                                          <p:attrName>style.visibility</p:attrName>
                                        </p:attrNameLst>
                                      </p:cBhvr>
                                      <p:to>
                                        <p:strVal val="visible"/>
                                      </p:to>
                                    </p:set>
                                    <p:animEffect transition="in" filter="dissolve">
                                      <p:cBhvr>
                                        <p:cTn id="25" dur="500"/>
                                        <p:tgtEl>
                                          <p:spTgt spid="795658"/>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795659"/>
                                        </p:tgtEl>
                                        <p:attrNameLst>
                                          <p:attrName>style.visibility</p:attrName>
                                        </p:attrNameLst>
                                      </p:cBhvr>
                                      <p:to>
                                        <p:strVal val="visible"/>
                                      </p:to>
                                    </p:set>
                                    <p:animEffect transition="in" filter="dissolve">
                                      <p:cBhvr>
                                        <p:cTn id="29" dur="500"/>
                                        <p:tgtEl>
                                          <p:spTgt spid="795659"/>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795660"/>
                                        </p:tgtEl>
                                        <p:attrNameLst>
                                          <p:attrName>style.visibility</p:attrName>
                                        </p:attrNameLst>
                                      </p:cBhvr>
                                      <p:to>
                                        <p:strVal val="visible"/>
                                      </p:to>
                                    </p:set>
                                    <p:animEffect transition="in" filter="dissolve">
                                      <p:cBhvr>
                                        <p:cTn id="33" dur="500"/>
                                        <p:tgtEl>
                                          <p:spTgt spid="795660"/>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795661"/>
                                        </p:tgtEl>
                                        <p:attrNameLst>
                                          <p:attrName>style.visibility</p:attrName>
                                        </p:attrNameLst>
                                      </p:cBhvr>
                                      <p:to>
                                        <p:strVal val="visible"/>
                                      </p:to>
                                    </p:set>
                                    <p:animEffect transition="in" filter="dissolve">
                                      <p:cBhvr>
                                        <p:cTn id="37" dur="500"/>
                                        <p:tgtEl>
                                          <p:spTgt spid="795661"/>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79566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795657"/>
                                        </p:tgtEl>
                                        <p:attrNameLst>
                                          <p:attrName>style.visibility</p:attrName>
                                        </p:attrNameLst>
                                      </p:cBhvr>
                                      <p:to>
                                        <p:strVal val="visible"/>
                                      </p:to>
                                    </p:set>
                                    <p:animEffect transition="in" filter="dissolve">
                                      <p:cBhvr>
                                        <p:cTn id="44" dur="500"/>
                                        <p:tgtEl>
                                          <p:spTgt spid="795657"/>
                                        </p:tgtEl>
                                      </p:cBhvr>
                                    </p:animEffect>
                                  </p:childTnLst>
                                </p:cTn>
                              </p:par>
                            </p:childTnLst>
                          </p:cTn>
                        </p:par>
                        <p:par>
                          <p:cTn id="45" fill="hold">
                            <p:stCondLst>
                              <p:cond delay="500"/>
                            </p:stCondLst>
                            <p:childTnLst>
                              <p:par>
                                <p:cTn id="46" presetID="9" presetClass="entr" presetSubtype="0" fill="hold" grpId="0" nodeType="afterEffect">
                                  <p:stCondLst>
                                    <p:cond delay="0"/>
                                  </p:stCondLst>
                                  <p:childTnLst>
                                    <p:set>
                                      <p:cBhvr>
                                        <p:cTn id="47" dur="1" fill="hold">
                                          <p:stCondLst>
                                            <p:cond delay="0"/>
                                          </p:stCondLst>
                                        </p:cTn>
                                        <p:tgtEl>
                                          <p:spTgt spid="795664"/>
                                        </p:tgtEl>
                                        <p:attrNameLst>
                                          <p:attrName>style.visibility</p:attrName>
                                        </p:attrNameLst>
                                      </p:cBhvr>
                                      <p:to>
                                        <p:strVal val="visible"/>
                                      </p:to>
                                    </p:set>
                                    <p:animEffect transition="in" filter="dissolve">
                                      <p:cBhvr>
                                        <p:cTn id="48" dur="500"/>
                                        <p:tgtEl>
                                          <p:spTgt spid="795664"/>
                                        </p:tgtEl>
                                      </p:cBhvr>
                                    </p:animEffect>
                                  </p:childTnLst>
                                </p:cTn>
                              </p:par>
                            </p:childTnLst>
                          </p:cTn>
                        </p:par>
                        <p:par>
                          <p:cTn id="49" fill="hold">
                            <p:stCondLst>
                              <p:cond delay="1000"/>
                            </p:stCondLst>
                            <p:childTnLst>
                              <p:par>
                                <p:cTn id="50" presetID="9" presetClass="entr" presetSubtype="0" fill="hold" grpId="0" nodeType="afterEffect">
                                  <p:stCondLst>
                                    <p:cond delay="0"/>
                                  </p:stCondLst>
                                  <p:childTnLst>
                                    <p:set>
                                      <p:cBhvr>
                                        <p:cTn id="51" dur="1" fill="hold">
                                          <p:stCondLst>
                                            <p:cond delay="0"/>
                                          </p:stCondLst>
                                        </p:cTn>
                                        <p:tgtEl>
                                          <p:spTgt spid="795665"/>
                                        </p:tgtEl>
                                        <p:attrNameLst>
                                          <p:attrName>style.visibility</p:attrName>
                                        </p:attrNameLst>
                                      </p:cBhvr>
                                      <p:to>
                                        <p:strVal val="visible"/>
                                      </p:to>
                                    </p:set>
                                    <p:animEffect transition="in" filter="dissolve">
                                      <p:cBhvr>
                                        <p:cTn id="52" dur="500"/>
                                        <p:tgtEl>
                                          <p:spTgt spid="7956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653" grpId="0" animBg="1"/>
      <p:bldP spid="795654" grpId="0" animBg="1"/>
      <p:bldP spid="795655" grpId="0" animBg="1"/>
      <p:bldP spid="795656" grpId="0"/>
      <p:bldP spid="795657" grpId="0" animBg="1"/>
      <p:bldP spid="795658" grpId="0"/>
      <p:bldP spid="795659" grpId="0"/>
      <p:bldP spid="795660" grpId="0"/>
      <p:bldP spid="795661" grpId="0"/>
      <p:bldP spid="795662" grpId="0" animBg="1"/>
      <p:bldP spid="795664" grpId="0"/>
      <p:bldP spid="79566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728A9E27-9F08-41CA-B779-952D5B8DFA4F}" type="slidenum">
              <a:rPr lang="en-US" smtClean="0">
                <a:solidFill>
                  <a:schemeClr val="tx2"/>
                </a:solidFill>
                <a:latin typeface="Arial" pitchFamily="34" charset="0"/>
                <a:ea typeface="+mn-ea"/>
                <a:cs typeface="+mn-cs"/>
              </a:rPr>
              <a:pPr algn="r">
                <a:defRPr/>
              </a:pPr>
              <a:t>67</a:t>
            </a:fld>
            <a:endParaRPr lang="en-US" smtClean="0">
              <a:solidFill>
                <a:schemeClr val="tx2"/>
              </a:solidFill>
              <a:latin typeface="Arial" pitchFamily="34" charset="0"/>
              <a:ea typeface="+mn-ea"/>
              <a:cs typeface="+mn-cs"/>
            </a:endParaRPr>
          </a:p>
        </p:txBody>
      </p:sp>
      <p:sp>
        <p:nvSpPr>
          <p:cNvPr id="52227" name="Rectangle 2"/>
          <p:cNvSpPr>
            <a:spLocks noChangeArrowheads="1"/>
          </p:cNvSpPr>
          <p:nvPr/>
        </p:nvSpPr>
        <p:spPr bwMode="auto">
          <a:xfrm>
            <a:off x="685800" y="838200"/>
            <a:ext cx="7924800" cy="5791200"/>
          </a:xfrm>
          <a:prstGeom prst="rect">
            <a:avLst/>
          </a:prstGeom>
          <a:solidFill>
            <a:srgbClr val="FFFFFF"/>
          </a:solidFill>
          <a:ln w="9525">
            <a:solidFill>
              <a:schemeClr val="tx1"/>
            </a:solidFill>
            <a:miter lim="800000"/>
            <a:headEnd/>
            <a:tailEnd/>
          </a:ln>
        </p:spPr>
        <p:txBody>
          <a:bodyPr wrap="none" anchor="ctr"/>
          <a:lstStyle/>
          <a:p>
            <a:pPr algn="ctr"/>
            <a:endParaRPr lang="en-US" b="1"/>
          </a:p>
        </p:txBody>
      </p:sp>
      <p:sp>
        <p:nvSpPr>
          <p:cNvPr id="52228" name="Line 3"/>
          <p:cNvSpPr>
            <a:spLocks noChangeShapeType="1"/>
          </p:cNvSpPr>
          <p:nvPr/>
        </p:nvSpPr>
        <p:spPr bwMode="auto">
          <a:xfrm>
            <a:off x="685800" y="2057400"/>
            <a:ext cx="7924800" cy="0"/>
          </a:xfrm>
          <a:prstGeom prst="line">
            <a:avLst/>
          </a:prstGeom>
          <a:noFill/>
          <a:ln w="9525">
            <a:solidFill>
              <a:schemeClr val="tx1"/>
            </a:solidFill>
            <a:round/>
            <a:headEnd/>
            <a:tailEnd/>
          </a:ln>
        </p:spPr>
        <p:txBody>
          <a:bodyPr/>
          <a:lstStyle/>
          <a:p>
            <a:endParaRPr lang="en-US"/>
          </a:p>
        </p:txBody>
      </p:sp>
      <p:sp>
        <p:nvSpPr>
          <p:cNvPr id="52229" name="Line 4"/>
          <p:cNvSpPr>
            <a:spLocks noChangeShapeType="1"/>
          </p:cNvSpPr>
          <p:nvPr/>
        </p:nvSpPr>
        <p:spPr bwMode="auto">
          <a:xfrm>
            <a:off x="685800" y="2362200"/>
            <a:ext cx="7924800" cy="0"/>
          </a:xfrm>
          <a:prstGeom prst="line">
            <a:avLst/>
          </a:prstGeom>
          <a:noFill/>
          <a:ln w="9525">
            <a:solidFill>
              <a:schemeClr val="tx1"/>
            </a:solidFill>
            <a:round/>
            <a:headEnd/>
            <a:tailEnd/>
          </a:ln>
        </p:spPr>
        <p:txBody>
          <a:bodyPr/>
          <a:lstStyle/>
          <a:p>
            <a:endParaRPr lang="en-US"/>
          </a:p>
        </p:txBody>
      </p:sp>
      <p:sp>
        <p:nvSpPr>
          <p:cNvPr id="52230" name="Line 5"/>
          <p:cNvSpPr>
            <a:spLocks noChangeShapeType="1"/>
          </p:cNvSpPr>
          <p:nvPr/>
        </p:nvSpPr>
        <p:spPr bwMode="auto">
          <a:xfrm>
            <a:off x="685800" y="2971800"/>
            <a:ext cx="7924800" cy="0"/>
          </a:xfrm>
          <a:prstGeom prst="line">
            <a:avLst/>
          </a:prstGeom>
          <a:noFill/>
          <a:ln w="9525">
            <a:solidFill>
              <a:schemeClr val="tx1"/>
            </a:solidFill>
            <a:round/>
            <a:headEnd/>
            <a:tailEnd/>
          </a:ln>
        </p:spPr>
        <p:txBody>
          <a:bodyPr/>
          <a:lstStyle/>
          <a:p>
            <a:endParaRPr lang="en-US"/>
          </a:p>
        </p:txBody>
      </p:sp>
      <p:sp>
        <p:nvSpPr>
          <p:cNvPr id="52231" name="Line 6"/>
          <p:cNvSpPr>
            <a:spLocks noChangeShapeType="1"/>
          </p:cNvSpPr>
          <p:nvPr/>
        </p:nvSpPr>
        <p:spPr bwMode="auto">
          <a:xfrm>
            <a:off x="685800" y="2667000"/>
            <a:ext cx="7924800" cy="0"/>
          </a:xfrm>
          <a:prstGeom prst="line">
            <a:avLst/>
          </a:prstGeom>
          <a:noFill/>
          <a:ln w="9525">
            <a:solidFill>
              <a:schemeClr val="tx1"/>
            </a:solidFill>
            <a:round/>
            <a:headEnd/>
            <a:tailEnd/>
          </a:ln>
        </p:spPr>
        <p:txBody>
          <a:bodyPr/>
          <a:lstStyle/>
          <a:p>
            <a:endParaRPr lang="en-US"/>
          </a:p>
        </p:txBody>
      </p:sp>
      <p:sp>
        <p:nvSpPr>
          <p:cNvPr id="52232" name="Line 7"/>
          <p:cNvSpPr>
            <a:spLocks noChangeShapeType="1"/>
          </p:cNvSpPr>
          <p:nvPr/>
        </p:nvSpPr>
        <p:spPr bwMode="auto">
          <a:xfrm>
            <a:off x="685800" y="3276600"/>
            <a:ext cx="7924800" cy="0"/>
          </a:xfrm>
          <a:prstGeom prst="line">
            <a:avLst/>
          </a:prstGeom>
          <a:noFill/>
          <a:ln w="9525">
            <a:solidFill>
              <a:schemeClr val="tx1"/>
            </a:solidFill>
            <a:round/>
            <a:headEnd/>
            <a:tailEnd/>
          </a:ln>
        </p:spPr>
        <p:txBody>
          <a:bodyPr/>
          <a:lstStyle/>
          <a:p>
            <a:endParaRPr lang="en-US"/>
          </a:p>
        </p:txBody>
      </p:sp>
      <p:sp>
        <p:nvSpPr>
          <p:cNvPr id="52233" name="Line 8"/>
          <p:cNvSpPr>
            <a:spLocks noChangeShapeType="1"/>
          </p:cNvSpPr>
          <p:nvPr/>
        </p:nvSpPr>
        <p:spPr bwMode="auto">
          <a:xfrm>
            <a:off x="685800" y="3581400"/>
            <a:ext cx="7924800" cy="0"/>
          </a:xfrm>
          <a:prstGeom prst="line">
            <a:avLst/>
          </a:prstGeom>
          <a:noFill/>
          <a:ln w="9525">
            <a:solidFill>
              <a:schemeClr val="tx1"/>
            </a:solidFill>
            <a:round/>
            <a:headEnd/>
            <a:tailEnd/>
          </a:ln>
        </p:spPr>
        <p:txBody>
          <a:bodyPr/>
          <a:lstStyle/>
          <a:p>
            <a:endParaRPr lang="en-US"/>
          </a:p>
        </p:txBody>
      </p:sp>
      <p:sp>
        <p:nvSpPr>
          <p:cNvPr id="52234" name="Line 9"/>
          <p:cNvSpPr>
            <a:spLocks noChangeShapeType="1"/>
          </p:cNvSpPr>
          <p:nvPr/>
        </p:nvSpPr>
        <p:spPr bwMode="auto">
          <a:xfrm>
            <a:off x="685800" y="3886200"/>
            <a:ext cx="7924800" cy="0"/>
          </a:xfrm>
          <a:prstGeom prst="line">
            <a:avLst/>
          </a:prstGeom>
          <a:noFill/>
          <a:ln w="9525">
            <a:solidFill>
              <a:schemeClr val="tx1"/>
            </a:solidFill>
            <a:round/>
            <a:headEnd/>
            <a:tailEnd/>
          </a:ln>
        </p:spPr>
        <p:txBody>
          <a:bodyPr/>
          <a:lstStyle/>
          <a:p>
            <a:endParaRPr lang="en-US"/>
          </a:p>
        </p:txBody>
      </p:sp>
      <p:sp>
        <p:nvSpPr>
          <p:cNvPr id="52235" name="Line 10"/>
          <p:cNvSpPr>
            <a:spLocks noChangeShapeType="1"/>
          </p:cNvSpPr>
          <p:nvPr/>
        </p:nvSpPr>
        <p:spPr bwMode="auto">
          <a:xfrm>
            <a:off x="685800" y="5105400"/>
            <a:ext cx="7924800" cy="0"/>
          </a:xfrm>
          <a:prstGeom prst="line">
            <a:avLst/>
          </a:prstGeom>
          <a:noFill/>
          <a:ln w="9525">
            <a:solidFill>
              <a:schemeClr val="tx1"/>
            </a:solidFill>
            <a:round/>
            <a:headEnd/>
            <a:tailEnd/>
          </a:ln>
        </p:spPr>
        <p:txBody>
          <a:bodyPr/>
          <a:lstStyle/>
          <a:p>
            <a:endParaRPr lang="en-US"/>
          </a:p>
        </p:txBody>
      </p:sp>
      <p:sp>
        <p:nvSpPr>
          <p:cNvPr id="52236" name="Line 11"/>
          <p:cNvSpPr>
            <a:spLocks noChangeShapeType="1"/>
          </p:cNvSpPr>
          <p:nvPr/>
        </p:nvSpPr>
        <p:spPr bwMode="auto">
          <a:xfrm>
            <a:off x="685800" y="5410200"/>
            <a:ext cx="7924800" cy="0"/>
          </a:xfrm>
          <a:prstGeom prst="line">
            <a:avLst/>
          </a:prstGeom>
          <a:noFill/>
          <a:ln w="9525">
            <a:solidFill>
              <a:schemeClr val="tx1"/>
            </a:solidFill>
            <a:round/>
            <a:headEnd/>
            <a:tailEnd/>
          </a:ln>
        </p:spPr>
        <p:txBody>
          <a:bodyPr/>
          <a:lstStyle/>
          <a:p>
            <a:endParaRPr lang="en-US"/>
          </a:p>
        </p:txBody>
      </p:sp>
      <p:sp>
        <p:nvSpPr>
          <p:cNvPr id="52237" name="Line 12"/>
          <p:cNvSpPr>
            <a:spLocks noChangeShapeType="1"/>
          </p:cNvSpPr>
          <p:nvPr/>
        </p:nvSpPr>
        <p:spPr bwMode="auto">
          <a:xfrm>
            <a:off x="685800" y="6019800"/>
            <a:ext cx="7924800" cy="0"/>
          </a:xfrm>
          <a:prstGeom prst="line">
            <a:avLst/>
          </a:prstGeom>
          <a:noFill/>
          <a:ln w="9525">
            <a:solidFill>
              <a:schemeClr val="tx1"/>
            </a:solidFill>
            <a:round/>
            <a:headEnd/>
            <a:tailEnd/>
          </a:ln>
        </p:spPr>
        <p:txBody>
          <a:bodyPr/>
          <a:lstStyle/>
          <a:p>
            <a:endParaRPr lang="en-US"/>
          </a:p>
        </p:txBody>
      </p:sp>
      <p:sp>
        <p:nvSpPr>
          <p:cNvPr id="52238" name="Text Box 1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797710" name="Text Box 14"/>
          <p:cNvSpPr txBox="1">
            <a:spLocks noChangeArrowheads="1"/>
          </p:cNvSpPr>
          <p:nvPr/>
        </p:nvSpPr>
        <p:spPr bwMode="auto">
          <a:xfrm rot="-478370">
            <a:off x="41275" y="365125"/>
            <a:ext cx="5324475" cy="974725"/>
          </a:xfrm>
          <a:prstGeom prst="rect">
            <a:avLst/>
          </a:prstGeom>
          <a:solidFill>
            <a:srgbClr val="EAEAEA"/>
          </a:solidFill>
          <a:ln w="28575">
            <a:solidFill>
              <a:srgbClr val="FF0000"/>
            </a:solidFill>
            <a:miter lim="800000"/>
            <a:headEnd/>
            <a:tailEnd/>
          </a:ln>
        </p:spPr>
        <p:txBody>
          <a:bodyPr>
            <a:spAutoFit/>
          </a:bodyPr>
          <a:lstStyle/>
          <a:p>
            <a:pPr algn="ctr"/>
            <a:r>
              <a:rPr lang="en-US" sz="2800" b="1"/>
              <a:t>Good ideas and great organization!</a:t>
            </a:r>
          </a:p>
        </p:txBody>
      </p:sp>
      <p:pic>
        <p:nvPicPr>
          <p:cNvPr id="52240" name="Picture 15" descr="MCj02510690000[1]"/>
          <p:cNvPicPr>
            <a:picLocks noChangeAspect="1" noChangeArrowheads="1"/>
          </p:cNvPicPr>
          <p:nvPr/>
        </p:nvPicPr>
        <p:blipFill>
          <a:blip r:embed="rId3" cstate="print"/>
          <a:srcRect/>
          <a:stretch>
            <a:fillRect/>
          </a:stretch>
        </p:blipFill>
        <p:spPr bwMode="auto">
          <a:xfrm>
            <a:off x="6934200" y="474663"/>
            <a:ext cx="1295400" cy="960437"/>
          </a:xfrm>
          <a:prstGeom prst="rect">
            <a:avLst/>
          </a:prstGeom>
          <a:noFill/>
          <a:ln w="9525">
            <a:noFill/>
            <a:miter lim="800000"/>
            <a:headEnd/>
            <a:tailEnd/>
          </a:ln>
        </p:spPr>
      </p:pic>
      <p:sp>
        <p:nvSpPr>
          <p:cNvPr id="52241" name="Rectangle 16"/>
          <p:cNvSpPr>
            <a:spLocks noChangeArrowheads="1"/>
          </p:cNvSpPr>
          <p:nvPr/>
        </p:nvSpPr>
        <p:spPr bwMode="auto">
          <a:xfrm>
            <a:off x="685800" y="1339850"/>
            <a:ext cx="7924800" cy="5365750"/>
          </a:xfrm>
          <a:prstGeom prst="rect">
            <a:avLst/>
          </a:prstGeom>
          <a:noFill/>
          <a:ln w="9525">
            <a:noFill/>
            <a:miter lim="800000"/>
            <a:headEnd/>
            <a:tailEnd/>
          </a:ln>
        </p:spPr>
        <p:txBody>
          <a:bodyPr>
            <a:spAutoFit/>
          </a:bodyPr>
          <a:lstStyle/>
          <a:p>
            <a:pPr>
              <a:spcBef>
                <a:spcPct val="30000"/>
              </a:spcBef>
            </a:pPr>
            <a:r>
              <a:rPr lang="en-US" sz="2000"/>
              <a:t>To Whom It May Concern,</a:t>
            </a:r>
          </a:p>
          <a:p>
            <a:pPr>
              <a:spcBef>
                <a:spcPct val="30000"/>
              </a:spcBef>
            </a:pPr>
            <a:r>
              <a:rPr lang="en-US" sz="2000"/>
              <a:t>	Although there are many places worthy of recommending for two field trips, I’d like to suggest visiting The Denver Mint and the Molly Brown House.    								The Denver Mint is one of only three places in our country where money is made. The others are San Francisco and Philadelphia. It’s a place to witness robotics in action, as that’s how the money is made nowadays. There’s heavily armed guards watching every step you take.  Here’s a word to the wise: don’t grab a free sample! You might find yourself in trouble! 	Another place I’d recommend is the Molly Brown House.  She was quite eccentric.  Rumor has it she used to burn money in her fireplace! Her house was the first in Denver to have electricity installed.  It was also the first to have indoor plumbing.  The original toilet is still there.  For an extra $1 you can pee in it, just like Molly used to.  Just kidding.  	Obviously, this pair of  historical locations should be highly considered when thinking about two possible places.										Sincerely,  </a:t>
            </a:r>
          </a:p>
        </p:txBody>
      </p:sp>
      <p:sp>
        <p:nvSpPr>
          <p:cNvPr id="52242" name="Line 17"/>
          <p:cNvSpPr>
            <a:spLocks noChangeShapeType="1"/>
          </p:cNvSpPr>
          <p:nvPr/>
        </p:nvSpPr>
        <p:spPr bwMode="auto">
          <a:xfrm>
            <a:off x="685800" y="4191000"/>
            <a:ext cx="7924800" cy="0"/>
          </a:xfrm>
          <a:prstGeom prst="line">
            <a:avLst/>
          </a:prstGeom>
          <a:noFill/>
          <a:ln w="9525">
            <a:solidFill>
              <a:schemeClr val="tx1"/>
            </a:solidFill>
            <a:round/>
            <a:headEnd/>
            <a:tailEnd/>
          </a:ln>
        </p:spPr>
        <p:txBody>
          <a:bodyPr/>
          <a:lstStyle/>
          <a:p>
            <a:endParaRPr lang="en-US"/>
          </a:p>
        </p:txBody>
      </p:sp>
      <p:sp>
        <p:nvSpPr>
          <p:cNvPr id="52243" name="Line 18"/>
          <p:cNvSpPr>
            <a:spLocks noChangeShapeType="1"/>
          </p:cNvSpPr>
          <p:nvPr/>
        </p:nvSpPr>
        <p:spPr bwMode="auto">
          <a:xfrm>
            <a:off x="685800" y="4495800"/>
            <a:ext cx="7924800" cy="0"/>
          </a:xfrm>
          <a:prstGeom prst="line">
            <a:avLst/>
          </a:prstGeom>
          <a:noFill/>
          <a:ln w="9525">
            <a:solidFill>
              <a:schemeClr val="tx1"/>
            </a:solidFill>
            <a:round/>
            <a:headEnd/>
            <a:tailEnd/>
          </a:ln>
        </p:spPr>
        <p:txBody>
          <a:bodyPr/>
          <a:lstStyle/>
          <a:p>
            <a:endParaRPr lang="en-US"/>
          </a:p>
        </p:txBody>
      </p:sp>
      <p:sp>
        <p:nvSpPr>
          <p:cNvPr id="52244" name="Line 19"/>
          <p:cNvSpPr>
            <a:spLocks noChangeShapeType="1"/>
          </p:cNvSpPr>
          <p:nvPr/>
        </p:nvSpPr>
        <p:spPr bwMode="auto">
          <a:xfrm>
            <a:off x="685800" y="4800600"/>
            <a:ext cx="7924800" cy="0"/>
          </a:xfrm>
          <a:prstGeom prst="line">
            <a:avLst/>
          </a:prstGeom>
          <a:noFill/>
          <a:ln w="9525">
            <a:solidFill>
              <a:schemeClr val="tx1"/>
            </a:solidFill>
            <a:round/>
            <a:headEnd/>
            <a:tailEnd/>
          </a:ln>
        </p:spPr>
        <p:txBody>
          <a:bodyPr/>
          <a:lstStyle/>
          <a:p>
            <a:endParaRPr lang="en-US"/>
          </a:p>
        </p:txBody>
      </p:sp>
      <p:sp>
        <p:nvSpPr>
          <p:cNvPr id="52245" name="Line 20"/>
          <p:cNvSpPr>
            <a:spLocks noChangeShapeType="1"/>
          </p:cNvSpPr>
          <p:nvPr/>
        </p:nvSpPr>
        <p:spPr bwMode="auto">
          <a:xfrm>
            <a:off x="685800" y="5715000"/>
            <a:ext cx="7924800" cy="0"/>
          </a:xfrm>
          <a:prstGeom prst="line">
            <a:avLst/>
          </a:prstGeom>
          <a:noFill/>
          <a:ln w="9525">
            <a:solidFill>
              <a:schemeClr val="tx1"/>
            </a:solidFill>
            <a:round/>
            <a:headEnd/>
            <a:tailEnd/>
          </a:ln>
        </p:spPr>
        <p:txBody>
          <a:bodyPr/>
          <a:lstStyle/>
          <a:p>
            <a:endParaRPr lang="en-US"/>
          </a:p>
        </p:txBody>
      </p:sp>
      <p:sp>
        <p:nvSpPr>
          <p:cNvPr id="52246" name="Line 21"/>
          <p:cNvSpPr>
            <a:spLocks noChangeShapeType="1"/>
          </p:cNvSpPr>
          <p:nvPr/>
        </p:nvSpPr>
        <p:spPr bwMode="auto">
          <a:xfrm>
            <a:off x="685800" y="6324600"/>
            <a:ext cx="7924800" cy="0"/>
          </a:xfrm>
          <a:prstGeom prst="line">
            <a:avLst/>
          </a:prstGeom>
          <a:noFill/>
          <a:ln w="9525">
            <a:solidFill>
              <a:schemeClr val="tx1"/>
            </a:solidFill>
            <a:round/>
            <a:headEnd/>
            <a:tailEnd/>
          </a:ln>
        </p:spPr>
        <p:txBody>
          <a:bodyPr/>
          <a:lstStyle/>
          <a:p>
            <a:endParaRPr lang="en-US"/>
          </a:p>
        </p:txBody>
      </p:sp>
      <p:sp>
        <p:nvSpPr>
          <p:cNvPr id="52247" name="Line 22"/>
          <p:cNvSpPr>
            <a:spLocks noChangeShapeType="1"/>
          </p:cNvSpPr>
          <p:nvPr/>
        </p:nvSpPr>
        <p:spPr bwMode="auto">
          <a:xfrm>
            <a:off x="685800" y="6629400"/>
            <a:ext cx="7924800" cy="0"/>
          </a:xfrm>
          <a:prstGeom prst="line">
            <a:avLst/>
          </a:prstGeom>
          <a:noFill/>
          <a:ln w="9525">
            <a:solidFill>
              <a:schemeClr val="tx1"/>
            </a:solidFill>
            <a:round/>
            <a:headEnd/>
            <a:tailEnd/>
          </a:ln>
        </p:spPr>
        <p:txBody>
          <a:bodyPr/>
          <a:lstStyle/>
          <a:p>
            <a:endParaRPr lang="en-US"/>
          </a:p>
        </p:txBody>
      </p:sp>
      <p:sp>
        <p:nvSpPr>
          <p:cNvPr id="52248" name="Line 23"/>
          <p:cNvSpPr>
            <a:spLocks noChangeShapeType="1"/>
          </p:cNvSpPr>
          <p:nvPr/>
        </p:nvSpPr>
        <p:spPr bwMode="auto">
          <a:xfrm>
            <a:off x="685800" y="1676400"/>
            <a:ext cx="79248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97710"/>
                                        </p:tgtEl>
                                        <p:attrNameLst>
                                          <p:attrName>style.visibility</p:attrName>
                                        </p:attrNameLst>
                                      </p:cBhvr>
                                      <p:to>
                                        <p:strVal val="visible"/>
                                      </p:to>
                                    </p:set>
                                    <p:anim calcmode="lin" valueType="num">
                                      <p:cBhvr>
                                        <p:cTn id="7" dur="1000" fill="hold"/>
                                        <p:tgtEl>
                                          <p:spTgt spid="797710"/>
                                        </p:tgtEl>
                                        <p:attrNameLst>
                                          <p:attrName>ppt_w</p:attrName>
                                        </p:attrNameLst>
                                      </p:cBhvr>
                                      <p:tavLst>
                                        <p:tav tm="0">
                                          <p:val>
                                            <p:strVal val="#ppt_w*0.70"/>
                                          </p:val>
                                        </p:tav>
                                        <p:tav tm="100000">
                                          <p:val>
                                            <p:strVal val="#ppt_w"/>
                                          </p:val>
                                        </p:tav>
                                      </p:tavLst>
                                    </p:anim>
                                    <p:anim calcmode="lin" valueType="num">
                                      <p:cBhvr>
                                        <p:cTn id="8" dur="1000" fill="hold"/>
                                        <p:tgtEl>
                                          <p:spTgt spid="797710"/>
                                        </p:tgtEl>
                                        <p:attrNameLst>
                                          <p:attrName>ppt_h</p:attrName>
                                        </p:attrNameLst>
                                      </p:cBhvr>
                                      <p:tavLst>
                                        <p:tav tm="0">
                                          <p:val>
                                            <p:strVal val="#ppt_h"/>
                                          </p:val>
                                        </p:tav>
                                        <p:tav tm="100000">
                                          <p:val>
                                            <p:strVal val="#ppt_h"/>
                                          </p:val>
                                        </p:tav>
                                      </p:tavLst>
                                    </p:anim>
                                    <p:animEffect transition="in" filter="fade">
                                      <p:cBhvr>
                                        <p:cTn id="9" dur="1000"/>
                                        <p:tgtEl>
                                          <p:spTgt spid="797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77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Visualizing and Writing </a:t>
            </a:r>
            <a:endParaRPr lang="en-US" dirty="0"/>
          </a:p>
        </p:txBody>
      </p:sp>
      <p:sp>
        <p:nvSpPr>
          <p:cNvPr id="4" name="Rounded Rectangle 3"/>
          <p:cNvSpPr/>
          <p:nvPr/>
        </p:nvSpPr>
        <p:spPr>
          <a:xfrm>
            <a:off x="381000" y="2133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Imagery</a:t>
            </a:r>
            <a:r>
              <a:rPr lang="en-US" dirty="0"/>
              <a:t> </a:t>
            </a:r>
          </a:p>
        </p:txBody>
      </p:sp>
      <p:sp>
        <p:nvSpPr>
          <p:cNvPr id="5" name="Rounded Rectangle 4"/>
          <p:cNvSpPr/>
          <p:nvPr/>
        </p:nvSpPr>
        <p:spPr>
          <a:xfrm>
            <a:off x="2971800" y="2133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Language </a:t>
            </a:r>
            <a:r>
              <a:rPr lang="en-US" dirty="0"/>
              <a:t> </a:t>
            </a:r>
          </a:p>
        </p:txBody>
      </p:sp>
      <p:sp>
        <p:nvSpPr>
          <p:cNvPr id="6" name="Rounded Rectangle 5"/>
          <p:cNvSpPr/>
          <p:nvPr/>
        </p:nvSpPr>
        <p:spPr>
          <a:xfrm>
            <a:off x="5486400" y="2133600"/>
            <a:ext cx="3200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Oral Comprehension  </a:t>
            </a:r>
            <a:r>
              <a:rPr lang="en-US" dirty="0"/>
              <a:t> </a:t>
            </a:r>
          </a:p>
        </p:txBody>
      </p:sp>
      <p:sp>
        <p:nvSpPr>
          <p:cNvPr id="55302" name="TextBox 6"/>
          <p:cNvSpPr txBox="1">
            <a:spLocks noChangeArrowheads="1"/>
          </p:cNvSpPr>
          <p:nvPr/>
        </p:nvSpPr>
        <p:spPr bwMode="auto">
          <a:xfrm>
            <a:off x="2438400" y="2514600"/>
            <a:ext cx="457200" cy="646113"/>
          </a:xfrm>
          <a:prstGeom prst="rect">
            <a:avLst/>
          </a:prstGeom>
          <a:noFill/>
          <a:ln w="9525">
            <a:noFill/>
            <a:miter lim="800000"/>
            <a:headEnd/>
            <a:tailEnd/>
          </a:ln>
        </p:spPr>
        <p:txBody>
          <a:bodyPr>
            <a:spAutoFit/>
          </a:bodyPr>
          <a:lstStyle/>
          <a:p>
            <a:r>
              <a:rPr lang="en-US" sz="3600">
                <a:latin typeface="Calibri" pitchFamily="34" charset="0"/>
              </a:rPr>
              <a:t>+</a:t>
            </a:r>
          </a:p>
        </p:txBody>
      </p:sp>
      <p:sp>
        <p:nvSpPr>
          <p:cNvPr id="55303" name="TextBox 7"/>
          <p:cNvSpPr txBox="1">
            <a:spLocks noChangeArrowheads="1"/>
          </p:cNvSpPr>
          <p:nvPr/>
        </p:nvSpPr>
        <p:spPr bwMode="auto">
          <a:xfrm>
            <a:off x="5029200" y="2514600"/>
            <a:ext cx="304800" cy="708025"/>
          </a:xfrm>
          <a:prstGeom prst="rect">
            <a:avLst/>
          </a:prstGeom>
          <a:noFill/>
          <a:ln w="9525">
            <a:noFill/>
            <a:miter lim="800000"/>
            <a:headEnd/>
            <a:tailEnd/>
          </a:ln>
        </p:spPr>
        <p:txBody>
          <a:bodyPr>
            <a:spAutoFit/>
          </a:bodyPr>
          <a:lstStyle/>
          <a:p>
            <a:r>
              <a:rPr lang="en-US" sz="4000">
                <a:latin typeface="Calibri" pitchFamily="34" charset="0"/>
              </a:rPr>
              <a:t>=</a:t>
            </a:r>
          </a:p>
        </p:txBody>
      </p:sp>
      <p:sp>
        <p:nvSpPr>
          <p:cNvPr id="8" name="Rounded Rectangle 7"/>
          <p:cNvSpPr/>
          <p:nvPr/>
        </p:nvSpPr>
        <p:spPr>
          <a:xfrm>
            <a:off x="381000" y="4038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Imagery</a:t>
            </a:r>
            <a:r>
              <a:rPr lang="en-US" dirty="0"/>
              <a:t> </a:t>
            </a:r>
          </a:p>
        </p:txBody>
      </p:sp>
      <p:sp>
        <p:nvSpPr>
          <p:cNvPr id="9" name="Rounded Rectangle 8"/>
          <p:cNvSpPr/>
          <p:nvPr/>
        </p:nvSpPr>
        <p:spPr>
          <a:xfrm>
            <a:off x="2971800" y="4038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Language </a:t>
            </a:r>
            <a:r>
              <a:rPr lang="en-US" dirty="0"/>
              <a:t> </a:t>
            </a:r>
          </a:p>
        </p:txBody>
      </p:sp>
      <p:sp>
        <p:nvSpPr>
          <p:cNvPr id="10" name="Rounded Rectangle 9"/>
          <p:cNvSpPr/>
          <p:nvPr/>
        </p:nvSpPr>
        <p:spPr>
          <a:xfrm>
            <a:off x="5486400" y="4038600"/>
            <a:ext cx="3200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smtClean="0"/>
              <a:t>Written Translation</a:t>
            </a:r>
            <a:endParaRPr lang="en-US" dirty="0"/>
          </a:p>
        </p:txBody>
      </p:sp>
      <p:sp>
        <p:nvSpPr>
          <p:cNvPr id="11" name="TextBox 6"/>
          <p:cNvSpPr txBox="1">
            <a:spLocks noChangeArrowheads="1"/>
          </p:cNvSpPr>
          <p:nvPr/>
        </p:nvSpPr>
        <p:spPr bwMode="auto">
          <a:xfrm>
            <a:off x="2438400" y="4419600"/>
            <a:ext cx="457200" cy="646113"/>
          </a:xfrm>
          <a:prstGeom prst="rect">
            <a:avLst/>
          </a:prstGeom>
          <a:noFill/>
          <a:ln w="9525">
            <a:noFill/>
            <a:miter lim="800000"/>
            <a:headEnd/>
            <a:tailEnd/>
          </a:ln>
        </p:spPr>
        <p:txBody>
          <a:bodyPr>
            <a:spAutoFit/>
          </a:bodyPr>
          <a:lstStyle/>
          <a:p>
            <a:r>
              <a:rPr lang="en-US" sz="3600">
                <a:latin typeface="Calibri" pitchFamily="34" charset="0"/>
              </a:rPr>
              <a:t>+</a:t>
            </a:r>
          </a:p>
        </p:txBody>
      </p:sp>
      <p:sp>
        <p:nvSpPr>
          <p:cNvPr id="12" name="TextBox 7"/>
          <p:cNvSpPr txBox="1">
            <a:spLocks noChangeArrowheads="1"/>
          </p:cNvSpPr>
          <p:nvPr/>
        </p:nvSpPr>
        <p:spPr bwMode="auto">
          <a:xfrm>
            <a:off x="5029200" y="4419600"/>
            <a:ext cx="304800" cy="708025"/>
          </a:xfrm>
          <a:prstGeom prst="rect">
            <a:avLst/>
          </a:prstGeom>
          <a:noFill/>
          <a:ln w="9525">
            <a:noFill/>
            <a:miter lim="800000"/>
            <a:headEnd/>
            <a:tailEnd/>
          </a:ln>
        </p:spPr>
        <p:txBody>
          <a:bodyPr>
            <a:spAutoFit/>
          </a:bodyPr>
          <a:lstStyle/>
          <a:p>
            <a:r>
              <a:rPr lang="en-US" sz="4000">
                <a:latin typeface="Calibri" pitchFamily="34" charset="0"/>
              </a:rPr>
              <a:t>=</a:t>
            </a:r>
          </a:p>
        </p:txBody>
      </p:sp>
      <p:cxnSp>
        <p:nvCxnSpPr>
          <p:cNvPr id="14" name="Straight Arrow Connector 13"/>
          <p:cNvCxnSpPr/>
          <p:nvPr/>
        </p:nvCxnSpPr>
        <p:spPr>
          <a:xfrm>
            <a:off x="6858000" y="3657600"/>
            <a:ext cx="381000" cy="53340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Concept Imagery  </a:t>
            </a:r>
            <a:endParaRPr lang="en-US" dirty="0"/>
          </a:p>
        </p:txBody>
      </p:sp>
      <p:sp>
        <p:nvSpPr>
          <p:cNvPr id="3" name="Content Placeholder 2"/>
          <p:cNvSpPr>
            <a:spLocks noGrp="1"/>
          </p:cNvSpPr>
          <p:nvPr>
            <p:ph idx="1"/>
          </p:nvPr>
        </p:nvSpPr>
        <p:spPr>
          <a:xfrm>
            <a:off x="1905000" y="1905000"/>
            <a:ext cx="6781800" cy="4221163"/>
          </a:xfrm>
        </p:spPr>
        <p:txBody>
          <a:bodyPr rtlCol="0">
            <a:normAutofit fontScale="92500" lnSpcReduction="10000"/>
          </a:bodyPr>
          <a:lstStyle/>
          <a:p>
            <a:pPr eaLnBrk="1" fontAlgn="auto" hangingPunct="1">
              <a:spcAft>
                <a:spcPts val="0"/>
              </a:spcAft>
              <a:buFont typeface="Wingdings" pitchFamily="2" charset="2"/>
              <a:buNone/>
              <a:defRPr/>
            </a:pPr>
            <a:r>
              <a:rPr lang="en-US" dirty="0" smtClean="0"/>
              <a:t>Symptoms of Weak Concept Imagery</a:t>
            </a:r>
          </a:p>
          <a:p>
            <a:pPr eaLnBrk="1" fontAlgn="auto" hangingPunct="1">
              <a:spcAft>
                <a:spcPts val="0"/>
              </a:spcAft>
              <a:defRPr/>
            </a:pPr>
            <a:r>
              <a:rPr lang="en-US" dirty="0" smtClean="0"/>
              <a:t>Difficulty with critical, logical, abstract thinking and problem solving</a:t>
            </a:r>
          </a:p>
          <a:p>
            <a:pPr eaLnBrk="1" fontAlgn="auto" hangingPunct="1">
              <a:spcAft>
                <a:spcPts val="0"/>
              </a:spcAft>
              <a:defRPr/>
            </a:pPr>
            <a:r>
              <a:rPr lang="en-US" dirty="0" smtClean="0"/>
              <a:t>Difficulty with written and oral language comprehension</a:t>
            </a:r>
          </a:p>
          <a:p>
            <a:pPr eaLnBrk="1" fontAlgn="auto" hangingPunct="1">
              <a:spcAft>
                <a:spcPts val="0"/>
              </a:spcAft>
              <a:defRPr/>
            </a:pPr>
            <a:r>
              <a:rPr lang="en-US" dirty="0" smtClean="0"/>
              <a:t>Difficulty following directions</a:t>
            </a:r>
          </a:p>
          <a:p>
            <a:pPr eaLnBrk="1" fontAlgn="auto" hangingPunct="1">
              <a:spcAft>
                <a:spcPts val="0"/>
              </a:spcAft>
              <a:defRPr/>
            </a:pPr>
            <a:r>
              <a:rPr lang="en-US" dirty="0" smtClean="0"/>
              <a:t>Difficulty in expressing language orally</a:t>
            </a:r>
          </a:p>
          <a:p>
            <a:pPr eaLnBrk="1" fontAlgn="auto" hangingPunct="1">
              <a:spcAft>
                <a:spcPts val="0"/>
              </a:spcAft>
              <a:defRPr/>
            </a:pPr>
            <a:r>
              <a:rPr lang="en-US" dirty="0" smtClean="0"/>
              <a:t>Difficulty expressing language in writing</a:t>
            </a:r>
          </a:p>
          <a:p>
            <a:pPr eaLnBrk="1" fontAlgn="auto" hangingPunct="1">
              <a:spcAft>
                <a:spcPts val="0"/>
              </a:spcAft>
              <a:defRPr/>
            </a:pPr>
            <a:r>
              <a:rPr lang="en-US" dirty="0" smtClean="0"/>
              <a:t>Difficulty grasping humor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Concept Imagery  </a:t>
            </a:r>
            <a:endParaRPr lang="en-US" dirty="0"/>
          </a:p>
        </p:txBody>
      </p:sp>
      <p:sp>
        <p:nvSpPr>
          <p:cNvPr id="57347" name="Content Placeholder 2"/>
          <p:cNvSpPr>
            <a:spLocks noGrp="1"/>
          </p:cNvSpPr>
          <p:nvPr>
            <p:ph idx="1"/>
          </p:nvPr>
        </p:nvSpPr>
        <p:spPr>
          <a:xfrm>
            <a:off x="1905000" y="1905000"/>
            <a:ext cx="6781800" cy="4221163"/>
          </a:xfrm>
        </p:spPr>
        <p:txBody>
          <a:bodyPr>
            <a:normAutofit/>
          </a:bodyPr>
          <a:lstStyle/>
          <a:p>
            <a:pPr eaLnBrk="1" hangingPunct="1">
              <a:buFont typeface="Wingdings" pitchFamily="2" charset="2"/>
              <a:buNone/>
            </a:pPr>
            <a:r>
              <a:rPr lang="en-US" smtClean="0"/>
              <a:t>Symptoms of Weak Concept Imagery</a:t>
            </a:r>
          </a:p>
          <a:p>
            <a:pPr eaLnBrk="1" hangingPunct="1"/>
            <a:r>
              <a:rPr lang="en-US" smtClean="0"/>
              <a:t>Difficulty interpreting social situations</a:t>
            </a:r>
          </a:p>
          <a:p>
            <a:pPr eaLnBrk="1" hangingPunct="1"/>
            <a:r>
              <a:rPr lang="en-US" smtClean="0"/>
              <a:t>Difficulty with cause and effect </a:t>
            </a:r>
          </a:p>
          <a:p>
            <a:pPr eaLnBrk="1" hangingPunct="1"/>
            <a:r>
              <a:rPr lang="en-US" smtClean="0"/>
              <a:t>Difficulty with attention and focus</a:t>
            </a:r>
          </a:p>
          <a:p>
            <a:pPr eaLnBrk="1" hangingPunct="1"/>
            <a:r>
              <a:rPr lang="en-US" smtClean="0"/>
              <a:t>Difficulty responding to a communicating world </a:t>
            </a:r>
          </a:p>
          <a:p>
            <a:pPr eaLnBrk="1" hangingPunct="1"/>
            <a:r>
              <a:rPr lang="en-US" smtClean="0"/>
              <a:t>Difficulty with mental mapping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The challenges of Learning to Write &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75522&quot;&gt;&lt;property id=&quot;20148&quot; value=&quot;5&quot;/&gt;&lt;property id=&quot;20300&quot; value=&quot;Slide 23 - &amp;quot;Writing a Summary  &amp;quot;&quot;/&gt;&lt;property id=&quot;20307&quot; value=&quot;371&quot;/&gt;&lt;/object&gt;&lt;object type=&quot;3&quot; unique_id=&quot;79781&quot;&gt;&lt;property id=&quot;20148&quot; value=&quot;5&quot;/&gt;&lt;property id=&quot;20300&quot; value=&quot;Slide 43 - &amp;quot;Great short answer&amp;quot;&quot;/&gt;&lt;property id=&quot;20307&quot; value=&quot;372&quot;/&gt;&lt;/object&gt;&lt;object type=&quot;3&quot; unique_id=&quot;82253&quot;&gt;&lt;property id=&quot;20148&quot; value=&quot;5&quot;/&gt;&lt;property id=&quot;20300&quot; value=&quot;Slide 50 - &amp;quot;Expository Writing  &amp;quot;&quot;/&gt;&lt;property id=&quot;20307&quot; value=&quot;403&quot;/&gt;&lt;/object&gt;&lt;object type=&quot;3&quot; unique_id=&quot;84331&quot;&gt;&lt;property id=&quot;20148&quot; value=&quot;5&quot;/&gt;&lt;property id=&quot;20300&quot; value=&quot;Slide 24 - &amp;quot;Why focus on the&amp;#x0D;&amp;#x0A;Summarizing Strategy?&amp;quot;&quot;/&gt;&lt;property id=&quot;20307&quot; value=&quot;404&quot;/&gt;&lt;/object&gt;&lt;object type=&quot;3&quot; unique_id=&quot;84332&quot;&gt;&lt;property id=&quot;20148&quot; value=&quot;5&quot;/&gt;&lt;property id=&quot;20300&quot; value=&quot;Slide 25&quot;/&gt;&lt;property id=&quot;20307&quot; value=&quot;405&quot;/&gt;&lt;/object&gt;&lt;object type=&quot;3&quot; unique_id=&quot;84333&quot;&gt;&lt;property id=&quot;20148&quot; value=&quot;5&quot;/&gt;&lt;property id=&quot;20300&quot; value=&quot;Slide 26 - &amp;quot;Four Step Summary Paragraph&amp;quot;&quot;/&gt;&lt;property id=&quot;20307&quot; value=&quot;406&quot;/&gt;&lt;/object&gt;&lt;object type=&quot;3&quot; unique_id=&quot;84334&quot;&gt;&lt;property id=&quot;20148&quot; value=&quot;5&quot;/&gt;&lt;property id=&quot;20300&quot; value=&quot;Slide 27 - &amp;quot;IVF Summary Topic Sentence&amp;#x0D;&amp;#x0A;Step 1&amp;quot;&quot;/&gt;&lt;property id=&quot;20307&quot; value=&quot;407&quot;/&gt;&lt;/object&gt;&lt;object type=&quot;3&quot; unique_id=&quot;84335&quot;&gt;&lt;property id=&quot;20148&quot; value=&quot;5&quot;/&gt;&lt;property id=&quot;20300&quot; value=&quot;Slide 28 - &amp;quot;Identify Item&amp;quot;&quot;/&gt;&lt;property id=&quot;20307&quot; value=&quot;408&quot;/&gt;&lt;/object&gt;&lt;object type=&quot;3&quot; unique_id=&quot;84336&quot;&gt;&lt;property id=&quot;20148&quot; value=&quot;5&quot;/&gt;&lt;property id=&quot;20300&quot; value=&quot;Slide 29 - &amp;quot;Verb&amp;quot;&quot;/&gt;&lt;property id=&quot;20307&quot; value=&quot;409&quot;/&gt;&lt;/object&gt;&lt;object type=&quot;3&quot; unique_id=&quot;84337&quot;&gt;&lt;property id=&quot;20148&quot; value=&quot;5&quot;/&gt;&lt;property id=&quot;20300&quot; value=&quot;Slide 30 - &amp;quot;Verb&amp;quot;&quot;/&gt;&lt;property id=&quot;20307&quot; value=&quot;410&quot;/&gt;&lt;/object&gt;&lt;object type=&quot;3&quot; unique_id=&quot;84338&quot;&gt;&lt;property id=&quot;20148&quot; value=&quot;5&quot;/&gt;&lt;property id=&quot;20300&quot; value=&quot;Slide 31 - &amp;quot;Finish Thought&amp;quot;&quot;/&gt;&lt;property id=&quot;20307&quot; value=&quot;411&quot;/&gt;&lt;/object&gt;&lt;object type=&quot;3&quot; unique_id=&quot;84339&quot;&gt;&lt;property id=&quot;20148&quot; value=&quot;5&quot;/&gt;&lt;property id=&quot;20300&quot; value=&quot;Slide 32 - &amp;quot;Write a Real Sentence&amp;#x0D;&amp;#x0A;Step 2&amp;quot;&quot;/&gt;&lt;property id=&quot;20307&quot; value=&quot;412&quot;/&gt;&lt;/object&gt;&lt;object type=&quot;3&quot; unique_id=&quot;84340&quot;&gt;&lt;property id=&quot;20148&quot; value=&quot;5&quot;/&gt;&lt;property id=&quot;20300&quot; value=&quot;Slide 33 - &amp;quot;Oral Summary Verbs&amp;quot;&quot;/&gt;&lt;property id=&quot;20307&quot; value=&quot;413&quot;/&gt;&lt;/object&gt;&lt;object type=&quot;3&quot; unique_id=&quot;84341&quot;&gt;&lt;property id=&quot;20148&quot; value=&quot;5&quot;/&gt;&lt;property id=&quot;20300&quot; value=&quot;Slide 34 - &amp;quot;Oral Summary Topic Sentences&amp;quot;&quot;/&gt;&lt;property id=&quot;20307&quot; value=&quot;414&quot;/&gt;&lt;/object&gt;&lt;object type=&quot;3&quot; unique_id=&quot;84342&quot;&gt;&lt;property id=&quot;20148&quot; value=&quot;5&quot;/&gt;&lt;property id=&quot;20300&quot; value=&quot;Slide 35 - &amp;quot;Fact Outline&amp;#x0D;&amp;#x0A;Step 3&amp;quot;&quot;/&gt;&lt;property id=&quot;20307&quot; value=&quot;415&quot;/&gt;&lt;/object&gt;&lt;object type=&quot;3&quot; unique_id=&quot;84343&quot;&gt;&lt;property id=&quot;20148&quot; value=&quot;5&quot;/&gt;&lt;property id=&quot;20300&quot; value=&quot;Slide 36 - &amp;quot;Summary Plan&amp;quot;&quot;/&gt;&lt;property id=&quot;20307&quot; value=&quot;416&quot;/&gt;&lt;/object&gt;&lt;object type=&quot;3&quot; unique_id=&quot;84344&quot;&gt;&lt;property id=&quot;20148&quot; value=&quot;5&quot;/&gt;&lt;property id=&quot;20300&quot; value=&quot;Slide 37 - &amp;quot;Cinderella:  A Summary&amp;quot;&quot;/&gt;&lt;property id=&quot;20307&quot; value=&quot;417&quot;/&gt;&lt;/object&gt;&lt;object type=&quot;3&quot; unique_id=&quot;84345&quot;&gt;&lt;property id=&quot;20148&quot; value=&quot;5&quot;/&gt;&lt;property id=&quot;20300&quot; value=&quot;Slide 38 - &amp;quot;Where is the conclusion?&amp;quot;&quot;/&gt;&lt;property id=&quot;20307&quot; value=&quot;418&quot;/&gt;&lt;/object&gt;&lt;object type=&quot;3&quot; unique_id=&quot;84346&quot;&gt;&lt;property id=&quot;20148&quot; value=&quot;5&quot;/&gt;&lt;property id=&quot;20300&quot; value=&quot;Slide 39 - &amp;quot;7th grade Summarization Question&amp;quot;&quot;/&gt;&lt;property id=&quot;20307&quot; value=&quot;419&quot;/&gt;&lt;/object&gt;&lt;object type=&quot;3&quot; unique_id=&quot;84347&quot;&gt;&lt;property id=&quot;20148&quot; value=&quot;5&quot;/&gt;&lt;property id=&quot;20300&quot; value=&quot;Slide 40 - &amp;quot;Summary Plan&amp;quot;&quot;/&gt;&lt;property id=&quot;20307&quot; value=&quot;420&quot;/&gt;&lt;/object&gt;&lt;object type=&quot;3&quot; unique_id=&quot;84348&quot;&gt;&lt;property id=&quot;20148&quot; value=&quot;5&quot;/&gt;&lt;property id=&quot;20300&quot; value=&quot;Slide 41 - &amp;quot;Put it all together&amp;quot;&quot;/&gt;&lt;property id=&quot;20307&quot; value=&quot;421&quot;/&gt;&lt;/object&gt;&lt;object type=&quot;3&quot; unique_id=&quot;84349&quot;&gt;&lt;property id=&quot;20148&quot; value=&quot;5&quot;/&gt;&lt;property id=&quot;20300&quot; value=&quot;Slide 42 - &amp;quot;Incorporating this Strategy into what you are already doing.&amp;quot;&quot;/&gt;&lt;property id=&quot;20307&quot; value=&quot;422&quot;/&gt;&lt;/object&gt;&lt;object type=&quot;3&quot; unique_id=&quot;84350&quot;&gt;&lt;property id=&quot;20148&quot; value=&quot;5&quot;/&gt;&lt;property id=&quot;20300&quot; value=&quot;Slide 44 - &amp;quot;Great Short Answers &amp;quot;&quot;/&gt;&lt;property id=&quot;20307&quot; value=&quot;423&quot;/&gt;&lt;/object&gt;&lt;object type=&quot;3&quot; unique_id=&quot;84351&quot;&gt;&lt;property id=&quot;20148&quot; value=&quot;5&quot;/&gt;&lt;property id=&quot;20300&quot; value=&quot;Slide 45&quot;/&gt;&lt;property id=&quot;20307&quot; value=&quot;424&quot;/&gt;&lt;/object&gt;&lt;object type=&quot;3&quot; unique_id=&quot;84352&quot;&gt;&lt;property id=&quot;20148&quot; value=&quot;5&quot;/&gt;&lt;property id=&quot;20300&quot; value=&quot;Slide 46&quot;/&gt;&lt;property id=&quot;20307&quot; value=&quot;425&quot;/&gt;&lt;/object&gt;&lt;object type=&quot;3&quot; unique_id=&quot;84353&quot;&gt;&lt;property id=&quot;20148&quot; value=&quot;5&quot;/&gt;&lt;property id=&quot;20300&quot; value=&quot;Slide 47 - &amp;quot;Great Short Answers &amp;quot;&quot;/&gt;&lt;property id=&quot;20307&quot; value=&quot;426&quot;/&gt;&lt;/object&gt;&lt;object type=&quot;3&quot; unique_id=&quot;84354&quot;&gt;&lt;property id=&quot;20148&quot; value=&quot;5&quot;/&gt;&lt;property id=&quot;20300&quot; value=&quot;Slide 48 - &amp;quot;Great Short Answer &amp;quot;&quot;/&gt;&lt;property id=&quot;20307&quot; value=&quot;427&quot;/&gt;&lt;/object&gt;&lt;object type=&quot;3&quot; unique_id=&quot;84355&quot;&gt;&lt;property id=&quot;20148&quot; value=&quot;5&quot;/&gt;&lt;property id=&quot;20300&quot; value=&quot;Slide 49&quot;/&gt;&lt;property id=&quot;20307&quot; value=&quot;428&quot;/&gt;&lt;/object&gt;&lt;object type=&quot;3&quot; unique_id=&quot;84356&quot;&gt;&lt;property id=&quot;20148&quot; value=&quot;5&quot;/&gt;&lt;property id=&quot;20300&quot; value=&quot;Slide 51 - &amp;quot;Think About Terminology&amp;quot;&quot;/&gt;&lt;property id=&quot;20307&quot; value=&quot;430&quot;/&gt;&lt;/object&gt;&lt;object type=&quot;3&quot; unique_id=&quot;84357&quot;&gt;&lt;property id=&quot;20148&quot; value=&quot;5&quot;/&gt;&lt;property id=&quot;20300&quot; value=&quot;Slide 52&quot;/&gt;&lt;property id=&quot;20307&quot; value=&quot;431&quot;/&gt;&lt;/object&gt;&lt;object type=&quot;3&quot; unique_id=&quot;84358&quot;&gt;&lt;property id=&quot;20148&quot; value=&quot;5&quot;/&gt;&lt;property id=&quot;20300&quot; value=&quot;Slide 53 - &amp;quot;Think About Colors&amp;quot;&quot;/&gt;&lt;property id=&quot;20307&quot; value=&quot;432&quot;/&gt;&lt;/object&gt;&lt;object type=&quot;3&quot; unique_id=&quot;84359&quot;&gt;&lt;property id=&quot;20148&quot; value=&quot;5&quot;/&gt;&lt;property id=&quot;20300&quot; value=&quot;Slide 54 - &amp;quot;Traffic Light Organization&amp;quot;&quot;/&gt;&lt;property id=&quot;20307&quot; value=&quot;433&quot;/&gt;&lt;/object&gt;&lt;object type=&quot;3&quot; unique_id=&quot;84360&quot;&gt;&lt;property id=&quot;20148&quot; value=&quot;5&quot;/&gt;&lt;property id=&quot;20300&quot; value=&quot;Slide 55 - &amp;quot;   Colors In Action&amp;quot;&quot;/&gt;&lt;property id=&quot;20307&quot; value=&quot;434&quot;/&gt;&lt;/object&gt;&lt;object type=&quot;3&quot; unique_id=&quot;84361&quot;&gt;&lt;property id=&quot;20148&quot; value=&quot;5&quot;/&gt;&lt;property id=&quot;20300&quot; value=&quot;Slide 56 - &amp;quot;Color-Coding &amp;amp; Informal Outlines&amp;quot;&quot;/&gt;&lt;property id=&quot;20307&quot; value=&quot;435&quot;/&gt;&lt;/object&gt;&lt;object type=&quot;3&quot; unique_id=&quot;84362&quot;&gt;&lt;property id=&quot;20148&quot; value=&quot;5&quot;/&gt;&lt;property id=&quot;20300&quot; value=&quot;Slide 57 - &amp;quot;Color-Coding &amp;amp; Informal Outlines&amp;quot;&quot;/&gt;&lt;property id=&quot;20307&quot; value=&quot;436&quot;/&gt;&lt;/object&gt;&lt;object type=&quot;3&quot; unique_id=&quot;84363&quot;&gt;&lt;property id=&quot;20148&quot; value=&quot;5&quot;/&gt;&lt;property id=&quot;20300&quot; value=&quot;Slide 58 - &amp;quot;   Colors In Action&amp;quot;&quot;/&gt;&lt;property id=&quot;20307&quot; value=&quot;437&quot;/&gt;&lt;/object&gt;&lt;object type=&quot;3&quot; unique_id=&quot;84364&quot;&gt;&lt;property id=&quot;20148&quot; value=&quot;5&quot;/&gt;&lt;property id=&quot;20300&quot; value=&quot;Slide 59 - &amp;quot;Color-Coding &amp;amp; Informal Outlines&amp;quot;&quot;/&gt;&lt;property id=&quot;20307&quot; value=&quot;438&quot;/&gt;&lt;/object&gt;&lt;object type=&quot;3&quot; unique_id=&quot;84365&quot;&gt;&lt;property id=&quot;20148&quot; value=&quot;5&quot;/&gt;&lt;property id=&quot;20300&quot; value=&quot;Slide 60 - &amp;quot;Color-Coding &amp;amp; Informal Outlines&amp;quot;&quot;/&gt;&lt;property id=&quot;20307&quot; value=&quot;439&quot;/&gt;&lt;/object&gt;&lt;object type=&quot;3&quot; unique_id=&quot;84366&quot;&gt;&lt;property id=&quot;20148&quot; value=&quot;5&quot;/&gt;&lt;property id=&quot;20300&quot; value=&quot;Slide 61 - &amp;quot;Informal Outlines&amp;quot;&quot;/&gt;&lt;property id=&quot;20307&quot; value=&quot;440&quot;/&gt;&lt;/object&gt;&lt;object type=&quot;3&quot; unique_id=&quot;84367&quot;&gt;&lt;property id=&quot;20148&quot; value=&quot;5&quot;/&gt;&lt;property id=&quot;20300&quot; value=&quot;Slide 62 - &amp;quot;A Great Summer&amp;quot;&quot;/&gt;&lt;property id=&quot;20307&quot; value=&quot;441&quot;/&gt;&lt;/object&gt;&lt;object type=&quot;3&quot; unique_id=&quot;84368&quot;&gt;&lt;property id=&quot;20148&quot; value=&quot;5&quot;/&gt;&lt;property id=&quot;20300&quot; value=&quot;Slide 63 - &amp;quot;Getting Started - Writing from a Prompt &amp;quot;&quot;/&gt;&lt;property id=&quot;20307&quot; value=&quot;442&quot;/&gt;&lt;/object&gt;&lt;object type=&quot;3&quot; unique_id=&quot;84369&quot;&gt;&lt;property id=&quot;20148&quot; value=&quot;5&quot;/&gt;&lt;property id=&quot;20300&quot; value=&quot;Slide 64&quot;/&gt;&lt;property id=&quot;20307&quot; value=&quot;443&quot;/&gt;&lt;/object&gt;&lt;object type=&quot;3&quot; unique_id=&quot;84370&quot;&gt;&lt;property id=&quot;20148&quot; value=&quot;5&quot;/&gt;&lt;property id=&quot;20300&quot; value=&quot;Slide 65&quot;/&gt;&lt;property id=&quot;20307&quot; value=&quot;444&quot;/&gt;&lt;/object&gt;&lt;object type=&quot;3&quot; unique_id=&quot;84371&quot;&gt;&lt;property id=&quot;20148&quot; value=&quot;5&quot;/&gt;&lt;property id=&quot;20300&quot; value=&quot;Slide 66 - &amp;quot;Informal Outlines&amp;quot;&quot;/&gt;&lt;property id=&quot;20307&quot; value=&quot;445&quot;/&gt;&lt;/object&gt;&lt;object type=&quot;3&quot; unique_id=&quot;84372&quot;&gt;&lt;property id=&quot;20148&quot; value=&quot;5&quot;/&gt;&lt;property id=&quot;20300&quot; value=&quot;Slide 67&quot;/&gt;&lt;property id=&quot;20307&quot; value=&quot;446&quot;/&gt;&lt;/object&gt;&lt;object type=&quot;3&quot; unique_id=&quot;85649&quot;&gt;&lt;property id=&quot;20148&quot; value=&quot;5&quot;/&gt;&lt;property id=&quot;20300&quot; value=&quot;Slide 3 - &amp;quot;Flower and Hays Model &amp;quot;&quot;/&gt;&lt;property id=&quot;20307&quot; value=&quot;447&quot;/&gt;&lt;/object&gt;&lt;object type=&quot;3&quot; unique_id=&quot;85650&quot;&gt;&lt;property id=&quot;20148&quot; value=&quot;5&quot;/&gt;&lt;property id=&quot;20300&quot; value=&quot;Slide 4&quot;/&gt;&lt;property id=&quot;20307&quot; value=&quot;448&quot;/&gt;&lt;/object&gt;&lt;object type=&quot;3&quot; unique_id=&quot;85651&quot;&gt;&lt;property id=&quot;20148&quot; value=&quot;5&quot;/&gt;&lt;property id=&quot;20300&quot; value=&quot;Slide 5 - &amp;quot;Background Knowledge &amp;quot;&quot;/&gt;&lt;property id=&quot;20307&quot; value=&quot;449&quot;/&gt;&lt;/object&gt;&lt;object type=&quot;3&quot; unique_id=&quot;85652&quot;&gt;&lt;property id=&quot;20148&quot; value=&quot;5&quot;/&gt;&lt;property id=&quot;20300&quot; value=&quot;Slide 6 - &amp;quot;Audience &amp;quot;&quot;/&gt;&lt;property id=&quot;20307&quot; value=&quot;466&quot;/&gt;&lt;/object&gt;&lt;object type=&quot;3&quot; unique_id=&quot;85653&quot;&gt;&lt;property id=&quot;20148&quot; value=&quot;5&quot;/&gt;&lt;property id=&quot;20300&quot; value=&quot;Slide 7 - &amp;quot;Visualizing and Writing &amp;quot;&quot;/&gt;&lt;property id=&quot;20307&quot; value=&quot;450&quot;/&gt;&lt;/object&gt;&lt;object type=&quot;3&quot; unique_id=&quot;85654&quot;&gt;&lt;property id=&quot;20148&quot; value=&quot;5&quot;/&gt;&lt;property id=&quot;20300&quot; value=&quot;Slide 8 - &amp;quot;Concept Imagery  &amp;quot;&quot;/&gt;&lt;property id=&quot;20307&quot; value=&quot;451&quot;/&gt;&lt;/object&gt;&lt;object type=&quot;3&quot; unique_id=&quot;85655&quot;&gt;&lt;property id=&quot;20148&quot; value=&quot;5&quot;/&gt;&lt;property id=&quot;20300&quot; value=&quot;Slide 9 - &amp;quot;Concept Imagery  &amp;quot;&quot;/&gt;&lt;property id=&quot;20307&quot; value=&quot;452&quot;/&gt;&lt;/object&gt;&lt;object type=&quot;3&quot; unique_id=&quot;85656&quot;&gt;&lt;property id=&quot;20148&quot; value=&quot;5&quot;/&gt;&lt;property id=&quot;20300&quot; value=&quot;Slide 10 - &amp;quot;Visualizing and Verbalizing &amp;quot;&quot;/&gt;&lt;property id=&quot;20307&quot; value=&quot;453&quot;/&gt;&lt;/object&gt;&lt;object type=&quot;3&quot; unique_id=&quot;85657&quot;&gt;&lt;property id=&quot;20148&quot; value=&quot;5&quot;/&gt;&lt;property id=&quot;20300&quot; value=&quot;Slide 11&quot;/&gt;&lt;property id=&quot;20307&quot; value=&quot;454&quot;/&gt;&lt;/object&gt;&lt;object type=&quot;3&quot; unique_id=&quot;85658&quot;&gt;&lt;property id=&quot;20148&quot; value=&quot;5&quot;/&gt;&lt;property id=&quot;20300&quot; value=&quot;Slide 12 - &amp;quot;Mental Representation to Words  &amp;quot;&quot;/&gt;&lt;property id=&quot;20307&quot; value=&quot;455&quot;/&gt;&lt;/object&gt;&lt;object type=&quot;3&quot; unique_id=&quot;85659&quot;&gt;&lt;property id=&quot;20148&quot; value=&quot;5&quot;/&gt;&lt;property id=&quot;20300&quot; value=&quot;Slide 13 - &amp;quot;Practice the cycle &amp;quot;&quot;/&gt;&lt;property id=&quot;20307&quot; value=&quot;456&quot;/&gt;&lt;/object&gt;&lt;object type=&quot;3&quot; unique_id=&quot;85660&quot;&gt;&lt;property id=&quot;20148&quot; value=&quot;5&quot;/&gt;&lt;property id=&quot;20300&quot; value=&quot;Slide 14&quot;/&gt;&lt;property id=&quot;20307&quot; value=&quot;457&quot;/&gt;&lt;/object&gt;&lt;object type=&quot;3&quot; unique_id=&quot;85661&quot;&gt;&lt;property id=&quot;20148&quot; value=&quot;5&quot;/&gt;&lt;property id=&quot;20300&quot; value=&quot;Slide 15 - &amp;quot;words to describe &amp;quot;&quot;/&gt;&lt;property id=&quot;20307&quot; value=&quot;458&quot;/&gt;&lt;/object&gt;&lt;object type=&quot;3&quot; unique_id=&quot;85662&quot;&gt;&lt;property id=&quot;20148&quot; value=&quot;5&quot;/&gt;&lt;property id=&quot;20300&quot; value=&quot;Slide 16 - &amp;quot;Visualizing and Verbalizing &amp;quot;&quot;/&gt;&lt;property id=&quot;20307&quot; value=&quot;459&quot;/&gt;&lt;/object&gt;&lt;object type=&quot;3&quot; unique_id=&quot;85663&quot;&gt;&lt;property id=&quot;20148&quot; value=&quot;5&quot;/&gt;&lt;property id=&quot;20300&quot; value=&quot;Slide 17 - &amp;quot;Practice the cycle &amp;quot;&quot;/&gt;&lt;property id=&quot;20307&quot; value=&quot;460&quot;/&gt;&lt;/object&gt;&lt;object type=&quot;3&quot; unique_id=&quot;85664&quot;&gt;&lt;property id=&quot;20148&quot; value=&quot;5&quot;/&gt;&lt;property id=&quot;20300&quot; value=&quot;Slide 18&quot;/&gt;&lt;property id=&quot;20307&quot; value=&quot;461&quot;/&gt;&lt;/object&gt;&lt;object type=&quot;3&quot; unique_id=&quot;85665&quot;&gt;&lt;property id=&quot;20148&quot; value=&quot;5&quot;/&gt;&lt;property id=&quot;20300&quot; value=&quot;Slide 19 - &amp;quot;Holding the image in your mind &amp;quot;&quot;/&gt;&lt;property id=&quot;20307&quot; value=&quot;462&quot;/&gt;&lt;/object&gt;&lt;object type=&quot;3&quot; unique_id=&quot;85666&quot;&gt;&lt;property id=&quot;20148&quot; value=&quot;5&quot;/&gt;&lt;property id=&quot;20300&quot; value=&quot;Slide 20&quot;/&gt;&lt;property id=&quot;20307&quot; value=&quot;463&quot;/&gt;&lt;/object&gt;&lt;object type=&quot;3&quot; unique_id=&quot;85667&quot;&gt;&lt;property id=&quot;20148&quot; value=&quot;5&quot;/&gt;&lt;property id=&quot;20300&quot; value=&quot;Slide 21 - &amp;quot;Writing what you saw&amp;quot;&quot;/&gt;&lt;property id=&quot;20307&quot; value=&quot;464&quot;/&gt;&lt;/object&gt;&lt;object type=&quot;3&quot; unique_id=&quot;85668&quot;&gt;&lt;property id=&quot;20148&quot; value=&quot;5&quot;/&gt;&lt;property id=&quot;20300&quot; value=&quot;Slide 22&quot;/&gt;&lt;property id=&quot;20307&quot; value=&quot;465&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6129</Words>
  <Application>Microsoft Office PowerPoint</Application>
  <PresentationFormat>On-screen Show (4:3)</PresentationFormat>
  <Paragraphs>822</Paragraphs>
  <Slides>67</Slides>
  <Notes>42</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AcademicPresentation1</vt:lpstr>
      <vt:lpstr>Specialized instruction in Written Expression: The challenges of Learning to Write </vt:lpstr>
      <vt:lpstr>Objectives</vt:lpstr>
      <vt:lpstr>Flower and Hays Model </vt:lpstr>
      <vt:lpstr>Slide 4</vt:lpstr>
      <vt:lpstr>Background Knowledge </vt:lpstr>
      <vt:lpstr>Audience </vt:lpstr>
      <vt:lpstr>Visualizing and Writing </vt:lpstr>
      <vt:lpstr>Concept Imagery  </vt:lpstr>
      <vt:lpstr>Concept Imagery  </vt:lpstr>
      <vt:lpstr>Visualizing and Verbalizing </vt:lpstr>
      <vt:lpstr>Slide 11</vt:lpstr>
      <vt:lpstr>Mental Representation to Words  </vt:lpstr>
      <vt:lpstr>Practice the cycle </vt:lpstr>
      <vt:lpstr>Slide 14</vt:lpstr>
      <vt:lpstr>words to describe </vt:lpstr>
      <vt:lpstr>Visualizing and Verbalizing </vt:lpstr>
      <vt:lpstr>Practice the cycle </vt:lpstr>
      <vt:lpstr>Slide 18</vt:lpstr>
      <vt:lpstr>Holding the image in your mind </vt:lpstr>
      <vt:lpstr>Slide 20</vt:lpstr>
      <vt:lpstr>Writing what you saw</vt:lpstr>
      <vt:lpstr>Slide 22</vt:lpstr>
      <vt:lpstr>Writing a Summary  </vt:lpstr>
      <vt:lpstr>Why focus on the Summarizing Strategy?</vt:lpstr>
      <vt:lpstr>Slide 25</vt:lpstr>
      <vt:lpstr>Four Step Summary Paragraph</vt:lpstr>
      <vt:lpstr>IVF Summary Topic Sentence Step 1</vt:lpstr>
      <vt:lpstr>Identify Item</vt:lpstr>
      <vt:lpstr>Verb</vt:lpstr>
      <vt:lpstr>Verb</vt:lpstr>
      <vt:lpstr>Finish Thought</vt:lpstr>
      <vt:lpstr>Write a Real Sentence Step 2</vt:lpstr>
      <vt:lpstr>Oral Summary Verbs</vt:lpstr>
      <vt:lpstr>Oral Summary Topic Sentences</vt:lpstr>
      <vt:lpstr>Fact Outline Step 3</vt:lpstr>
      <vt:lpstr>Summary Plan</vt:lpstr>
      <vt:lpstr>Cinderella:  A Summary</vt:lpstr>
      <vt:lpstr>Where is the conclusion?</vt:lpstr>
      <vt:lpstr>7th grade Summarization Question</vt:lpstr>
      <vt:lpstr>Summary Plan</vt:lpstr>
      <vt:lpstr>Put it all together</vt:lpstr>
      <vt:lpstr>Incorporating this Strategy into what you are already doing.</vt:lpstr>
      <vt:lpstr>Great short answer</vt:lpstr>
      <vt:lpstr>Great Short Answers </vt:lpstr>
      <vt:lpstr>Slide 45</vt:lpstr>
      <vt:lpstr>Slide 46</vt:lpstr>
      <vt:lpstr>Great Short Answers </vt:lpstr>
      <vt:lpstr>Great Short Answer </vt:lpstr>
      <vt:lpstr>Slide 49</vt:lpstr>
      <vt:lpstr>Expository Writing  </vt:lpstr>
      <vt:lpstr>Think About Terminology</vt:lpstr>
      <vt:lpstr>Slide 52</vt:lpstr>
      <vt:lpstr>Think About Colors</vt:lpstr>
      <vt:lpstr>Traffic Light Organization</vt:lpstr>
      <vt:lpstr>   Colors In Action</vt:lpstr>
      <vt:lpstr>Color-Coding &amp; Informal Outlines</vt:lpstr>
      <vt:lpstr>Color-Coding &amp; Informal Outlines</vt:lpstr>
      <vt:lpstr>   Colors In Action</vt:lpstr>
      <vt:lpstr>Color-Coding &amp; Informal Outlines</vt:lpstr>
      <vt:lpstr>Color-Coding &amp; Informal Outlines</vt:lpstr>
      <vt:lpstr>Informal Outlines</vt:lpstr>
      <vt:lpstr>A Great Summer</vt:lpstr>
      <vt:lpstr>Getting Started - Writing from a Prompt </vt:lpstr>
      <vt:lpstr>Slide 64</vt:lpstr>
      <vt:lpstr>Slide 65</vt:lpstr>
      <vt:lpstr>Informal Outlines</vt:lpstr>
      <vt:lpstr>Slide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2013-04-04T14:29:13Z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